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4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5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7.xml" ContentType="application/vnd.openxmlformats-officedocument.themeOverr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8.xml" ContentType="application/vnd.openxmlformats-officedocument.themeOverr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8" r:id="rId3"/>
    <p:sldId id="276" r:id="rId4"/>
    <p:sldId id="277" r:id="rId5"/>
    <p:sldId id="273" r:id="rId6"/>
    <p:sldId id="282" r:id="rId7"/>
    <p:sldId id="284" r:id="rId8"/>
    <p:sldId id="299" r:id="rId9"/>
    <p:sldId id="263" r:id="rId10"/>
    <p:sldId id="260" r:id="rId11"/>
    <p:sldId id="257" r:id="rId12"/>
    <p:sldId id="258" r:id="rId13"/>
    <p:sldId id="303" r:id="rId14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-408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D0F509-F6FE-4156-B52B-C8D4A9338435}" type="doc">
      <dgm:prSet loTypeId="urn:microsoft.com/office/officeart/2005/8/layout/pyramid1" loCatId="pyramid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de-DE"/>
        </a:p>
      </dgm:t>
    </dgm:pt>
    <dgm:pt modelId="{E0E8414F-3382-46C3-81EA-7C8F9430BDD4}">
      <dgm:prSet phldrT="[Text]" custT="1"/>
      <dgm:spPr>
        <a:solidFill>
          <a:schemeClr val="accent1">
            <a:hueOff val="0"/>
            <a:satOff val="0"/>
            <a:lumOff val="0"/>
            <a:alpha val="60000"/>
          </a:schemeClr>
        </a:solidFill>
      </dgm:spPr>
      <dgm:t>
        <a:bodyPr/>
        <a:lstStyle/>
        <a:p>
          <a:endParaRPr lang="hu-HU" sz="1400" b="1" dirty="0" smtClean="0"/>
        </a:p>
        <a:p>
          <a:endParaRPr lang="hu-HU" sz="1400" b="1" dirty="0" smtClean="0"/>
        </a:p>
        <a:p>
          <a:endParaRPr lang="hu-HU" sz="1400" b="1" dirty="0" smtClean="0"/>
        </a:p>
        <a:p>
          <a:endParaRPr lang="hu-HU" sz="1400" b="1" dirty="0" smtClean="0"/>
        </a:p>
        <a:p>
          <a:r>
            <a:rPr lang="hu-HU" sz="1400" b="1" dirty="0" smtClean="0"/>
            <a:t>OFEV Terápián lévő betegek + hozzátartozóik</a:t>
          </a:r>
          <a:endParaRPr lang="de-DE" sz="1400" b="1" dirty="0" smtClean="0"/>
        </a:p>
        <a:p>
          <a:endParaRPr lang="de-DE" sz="1400" b="1" dirty="0" smtClean="0"/>
        </a:p>
        <a:p>
          <a:endParaRPr lang="de-DE" sz="1400" dirty="0"/>
        </a:p>
      </dgm:t>
    </dgm:pt>
    <dgm:pt modelId="{91666DD4-3BA1-40C5-A743-C2AA13DE4565}" type="parTrans" cxnId="{3DC9399B-E96E-4930-9756-85401780B26B}">
      <dgm:prSet/>
      <dgm:spPr/>
      <dgm:t>
        <a:bodyPr/>
        <a:lstStyle/>
        <a:p>
          <a:endParaRPr lang="de-DE"/>
        </a:p>
      </dgm:t>
    </dgm:pt>
    <dgm:pt modelId="{5C780A8C-2E8F-42CC-8132-8A056DDAF341}" type="sibTrans" cxnId="{3DC9399B-E96E-4930-9756-85401780B26B}">
      <dgm:prSet/>
      <dgm:spPr/>
      <dgm:t>
        <a:bodyPr/>
        <a:lstStyle/>
        <a:p>
          <a:endParaRPr lang="de-DE"/>
        </a:p>
      </dgm:t>
    </dgm:pt>
    <dgm:pt modelId="{B2F81D1D-2E7F-44DD-B6CD-370139ADFE6D}">
      <dgm:prSet phldrT="[Text]" custT="1"/>
      <dgm:spPr/>
      <dgm:t>
        <a:bodyPr/>
        <a:lstStyle/>
        <a:p>
          <a:pPr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b="1" dirty="0" smtClean="0"/>
            <a:t>IPF regiszterbe kerülő betegek</a:t>
          </a:r>
          <a:r>
            <a:rPr lang="de-DE" sz="1400" b="1" dirty="0" smtClean="0"/>
            <a:t> </a:t>
          </a:r>
          <a:r>
            <a:rPr lang="hu-HU" sz="1400" b="1" dirty="0" smtClean="0"/>
            <a:t>(</a:t>
          </a:r>
          <a:r>
            <a:rPr lang="hu-HU" sz="1400" b="1" dirty="0" err="1" smtClean="0"/>
            <a:t>kb</a:t>
          </a:r>
          <a:r>
            <a:rPr lang="hu-HU" sz="1400" b="1" dirty="0" smtClean="0"/>
            <a:t> 50)</a:t>
          </a:r>
          <a:endParaRPr lang="de-DE" sz="1400" b="1" dirty="0" smtClean="0"/>
        </a:p>
      </dgm:t>
    </dgm:pt>
    <dgm:pt modelId="{CEEEEB9E-1D13-4BBE-99E4-A1385EAF9534}" type="parTrans" cxnId="{118D00E6-0873-4D91-B87C-D7A2A5932989}">
      <dgm:prSet/>
      <dgm:spPr/>
      <dgm:t>
        <a:bodyPr/>
        <a:lstStyle/>
        <a:p>
          <a:endParaRPr lang="de-DE"/>
        </a:p>
      </dgm:t>
    </dgm:pt>
    <dgm:pt modelId="{E23F1FD5-B83B-4AE3-9AAC-A2425B7C4661}" type="sibTrans" cxnId="{118D00E6-0873-4D91-B87C-D7A2A5932989}">
      <dgm:prSet/>
      <dgm:spPr/>
      <dgm:t>
        <a:bodyPr/>
        <a:lstStyle/>
        <a:p>
          <a:endParaRPr lang="de-DE"/>
        </a:p>
      </dgm:t>
    </dgm:pt>
    <dgm:pt modelId="{ED91419F-8F97-433C-8ACB-181580547B3F}">
      <dgm:prSet phldrT="[Text]" custT="1"/>
      <dgm:spPr>
        <a:solidFill>
          <a:schemeClr val="accent1">
            <a:hueOff val="0"/>
            <a:satOff val="0"/>
            <a:lumOff val="0"/>
            <a:alpha val="90000"/>
          </a:schemeClr>
        </a:solidFill>
      </dgm:spPr>
      <dgm:t>
        <a:bodyPr/>
        <a:lstStyle/>
        <a:p>
          <a:endParaRPr lang="de-DE" sz="1800" dirty="0"/>
        </a:p>
      </dgm:t>
    </dgm:pt>
    <dgm:pt modelId="{7890CD8A-9F65-464A-9CFB-D9FADD15521A}" type="parTrans" cxnId="{0F27727D-E7CA-4F2F-9E64-ABB6EC99155A}">
      <dgm:prSet/>
      <dgm:spPr/>
      <dgm:t>
        <a:bodyPr/>
        <a:lstStyle/>
        <a:p>
          <a:endParaRPr lang="de-DE"/>
        </a:p>
      </dgm:t>
    </dgm:pt>
    <dgm:pt modelId="{F8EE7CF4-B5D2-4830-B9C5-6EC98AA4CA3D}" type="sibTrans" cxnId="{0F27727D-E7CA-4F2F-9E64-ABB6EC99155A}">
      <dgm:prSet/>
      <dgm:spPr/>
      <dgm:t>
        <a:bodyPr/>
        <a:lstStyle/>
        <a:p>
          <a:endParaRPr lang="de-DE"/>
        </a:p>
      </dgm:t>
    </dgm:pt>
    <dgm:pt modelId="{1769860A-45C7-43A2-B780-0244FF7A054A}">
      <dgm:prSet phldrT="[Text]" custT="1"/>
      <dgm:spPr>
        <a:solidFill>
          <a:schemeClr val="accent1">
            <a:hueOff val="0"/>
            <a:satOff val="0"/>
            <a:lumOff val="0"/>
            <a:alpha val="80000"/>
          </a:schemeClr>
        </a:solidFill>
      </dgm:spPr>
      <dgm:t>
        <a:bodyPr/>
        <a:lstStyle/>
        <a:p>
          <a:r>
            <a:rPr lang="hu-HU" sz="2000" b="0" dirty="0" smtClean="0"/>
            <a:t>kórházi ellátásban lévő </a:t>
          </a:r>
          <a:r>
            <a:rPr lang="hu-HU" sz="2000" b="0" dirty="0" err="1" smtClean="0"/>
            <a:t>IPF-es</a:t>
          </a:r>
          <a:r>
            <a:rPr lang="hu-HU" sz="2000" b="0" dirty="0" smtClean="0"/>
            <a:t> beteg</a:t>
          </a:r>
          <a:r>
            <a:rPr lang="de-DE" sz="2000" b="0" dirty="0" smtClean="0"/>
            <a:t> </a:t>
          </a:r>
          <a:r>
            <a:rPr lang="hu-HU" sz="2000" b="0" dirty="0" smtClean="0"/>
            <a:t>(</a:t>
          </a:r>
          <a:r>
            <a:rPr lang="hu-HU" sz="2000" b="0" dirty="0" err="1" smtClean="0"/>
            <a:t>kb</a:t>
          </a:r>
          <a:r>
            <a:rPr lang="hu-HU" sz="2000" b="0" dirty="0" smtClean="0"/>
            <a:t> 140)</a:t>
          </a:r>
          <a:endParaRPr lang="de-DE" sz="2000" b="0" dirty="0" smtClean="0"/>
        </a:p>
      </dgm:t>
    </dgm:pt>
    <dgm:pt modelId="{61B17FE7-B921-4671-A636-04C5F9A55C89}" type="sibTrans" cxnId="{405CD52F-C27A-424C-BD8B-8DD0D0074A9E}">
      <dgm:prSet/>
      <dgm:spPr/>
      <dgm:t>
        <a:bodyPr/>
        <a:lstStyle/>
        <a:p>
          <a:endParaRPr lang="de-DE"/>
        </a:p>
      </dgm:t>
    </dgm:pt>
    <dgm:pt modelId="{21BA3803-7486-4712-ADA2-5DDD66E945E5}" type="parTrans" cxnId="{405CD52F-C27A-424C-BD8B-8DD0D0074A9E}">
      <dgm:prSet/>
      <dgm:spPr/>
      <dgm:t>
        <a:bodyPr/>
        <a:lstStyle/>
        <a:p>
          <a:endParaRPr lang="de-DE"/>
        </a:p>
      </dgm:t>
    </dgm:pt>
    <dgm:pt modelId="{94AE10F6-1A38-4BF3-8D72-D0D65B79DAE7}" type="pres">
      <dgm:prSet presAssocID="{46D0F509-F6FE-4156-B52B-C8D4A933843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667D60ED-39E5-4426-951C-E84750B8E01C}" type="pres">
      <dgm:prSet presAssocID="{E0E8414F-3382-46C3-81EA-7C8F9430BDD4}" presName="Name8" presStyleCnt="0"/>
      <dgm:spPr/>
      <dgm:t>
        <a:bodyPr/>
        <a:lstStyle/>
        <a:p>
          <a:endParaRPr lang="en-GB"/>
        </a:p>
      </dgm:t>
    </dgm:pt>
    <dgm:pt modelId="{C38F8C3D-6BE3-45A8-BBF9-D885A78FAB91}" type="pres">
      <dgm:prSet presAssocID="{E0E8414F-3382-46C3-81EA-7C8F9430BDD4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1DBBA39E-A39C-4D94-8074-19708F9E09A6}" type="pres">
      <dgm:prSet presAssocID="{E0E8414F-3382-46C3-81EA-7C8F9430BDD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2F022FE-5DC1-4E31-B68A-BF0AB3C5F92C}" type="pres">
      <dgm:prSet presAssocID="{B2F81D1D-2E7F-44DD-B6CD-370139ADFE6D}" presName="Name8" presStyleCnt="0"/>
      <dgm:spPr/>
      <dgm:t>
        <a:bodyPr/>
        <a:lstStyle/>
        <a:p>
          <a:endParaRPr lang="en-GB"/>
        </a:p>
      </dgm:t>
    </dgm:pt>
    <dgm:pt modelId="{10A03156-6112-4377-B0AA-73E4A2925BFF}" type="pres">
      <dgm:prSet presAssocID="{B2F81D1D-2E7F-44DD-B6CD-370139ADFE6D}" presName="level" presStyleLbl="node1" presStyleIdx="1" presStyleCnt="4" custScaleX="99183" custLinFactNeighborX="-300" custLinFactNeighborY="-144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26F56EA-AC90-4AED-B36A-DC588E4413FB}" type="pres">
      <dgm:prSet presAssocID="{B2F81D1D-2E7F-44DD-B6CD-370139ADFE6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66B7BFCF-B7AB-4374-9F0D-7A68B9AF5527}" type="pres">
      <dgm:prSet presAssocID="{1769860A-45C7-43A2-B780-0244FF7A054A}" presName="Name8" presStyleCnt="0"/>
      <dgm:spPr/>
      <dgm:t>
        <a:bodyPr/>
        <a:lstStyle/>
        <a:p>
          <a:endParaRPr lang="en-GB"/>
        </a:p>
      </dgm:t>
    </dgm:pt>
    <dgm:pt modelId="{6A543B7D-66B8-4E3F-975E-537E908877B2}" type="pres">
      <dgm:prSet presAssocID="{1769860A-45C7-43A2-B780-0244FF7A054A}" presName="level" presStyleLbl="node1" presStyleIdx="2" presStyleCnt="4" custScaleX="99183" custLinFactNeighborX="-300" custLinFactNeighborY="-570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174EC2CF-6BA0-47F8-8C28-B569CE79F0DB}" type="pres">
      <dgm:prSet presAssocID="{1769860A-45C7-43A2-B780-0244FF7A054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F7F3C3B-2402-48E1-BA05-123AE6F5351A}" type="pres">
      <dgm:prSet presAssocID="{ED91419F-8F97-433C-8ACB-181580547B3F}" presName="Name8" presStyleCnt="0"/>
      <dgm:spPr/>
      <dgm:t>
        <a:bodyPr/>
        <a:lstStyle/>
        <a:p>
          <a:endParaRPr lang="en-GB"/>
        </a:p>
      </dgm:t>
    </dgm:pt>
    <dgm:pt modelId="{A46EE2A7-2E22-4B94-9E5C-C86B60E50CC3}" type="pres">
      <dgm:prSet presAssocID="{ED91419F-8F97-433C-8ACB-181580547B3F}" presName="level" presStyleLbl="node1" presStyleIdx="3" presStyleCnt="4" custLinFactNeighborX="820" custLinFactNeighborY="-4692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B290A0B-98CD-478E-95D8-F6362048973D}" type="pres">
      <dgm:prSet presAssocID="{ED91419F-8F97-433C-8ACB-181580547B3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6CBCFD11-1C8F-49A3-8801-510C3D9989A7}" type="presOf" srcId="{ED91419F-8F97-433C-8ACB-181580547B3F}" destId="{A46EE2A7-2E22-4B94-9E5C-C86B60E50CC3}" srcOrd="0" destOrd="0" presId="urn:microsoft.com/office/officeart/2005/8/layout/pyramid1"/>
    <dgm:cxn modelId="{B285EF2A-1629-4AE5-89FA-2D01F033D45F}" type="presOf" srcId="{1769860A-45C7-43A2-B780-0244FF7A054A}" destId="{174EC2CF-6BA0-47F8-8C28-B569CE79F0DB}" srcOrd="1" destOrd="0" presId="urn:microsoft.com/office/officeart/2005/8/layout/pyramid1"/>
    <dgm:cxn modelId="{7AA06349-9E95-4132-9F93-30E3B966BE8A}" type="presOf" srcId="{B2F81D1D-2E7F-44DD-B6CD-370139ADFE6D}" destId="{B26F56EA-AC90-4AED-B36A-DC588E4413FB}" srcOrd="1" destOrd="0" presId="urn:microsoft.com/office/officeart/2005/8/layout/pyramid1"/>
    <dgm:cxn modelId="{118D00E6-0873-4D91-B87C-D7A2A5932989}" srcId="{46D0F509-F6FE-4156-B52B-C8D4A9338435}" destId="{B2F81D1D-2E7F-44DD-B6CD-370139ADFE6D}" srcOrd="1" destOrd="0" parTransId="{CEEEEB9E-1D13-4BBE-99E4-A1385EAF9534}" sibTransId="{E23F1FD5-B83B-4AE3-9AAC-A2425B7C4661}"/>
    <dgm:cxn modelId="{3DC9399B-E96E-4930-9756-85401780B26B}" srcId="{46D0F509-F6FE-4156-B52B-C8D4A9338435}" destId="{E0E8414F-3382-46C3-81EA-7C8F9430BDD4}" srcOrd="0" destOrd="0" parTransId="{91666DD4-3BA1-40C5-A743-C2AA13DE4565}" sibTransId="{5C780A8C-2E8F-42CC-8132-8A056DDAF341}"/>
    <dgm:cxn modelId="{08EF910E-C02A-47E4-A781-F881BCEE599B}" type="presOf" srcId="{1769860A-45C7-43A2-B780-0244FF7A054A}" destId="{6A543B7D-66B8-4E3F-975E-537E908877B2}" srcOrd="0" destOrd="0" presId="urn:microsoft.com/office/officeart/2005/8/layout/pyramid1"/>
    <dgm:cxn modelId="{F290BCCA-2EF2-4B67-A786-1A6ABE10B5E3}" type="presOf" srcId="{B2F81D1D-2E7F-44DD-B6CD-370139ADFE6D}" destId="{10A03156-6112-4377-B0AA-73E4A2925BFF}" srcOrd="0" destOrd="0" presId="urn:microsoft.com/office/officeart/2005/8/layout/pyramid1"/>
    <dgm:cxn modelId="{0F27727D-E7CA-4F2F-9E64-ABB6EC99155A}" srcId="{46D0F509-F6FE-4156-B52B-C8D4A9338435}" destId="{ED91419F-8F97-433C-8ACB-181580547B3F}" srcOrd="3" destOrd="0" parTransId="{7890CD8A-9F65-464A-9CFB-D9FADD15521A}" sibTransId="{F8EE7CF4-B5D2-4830-B9C5-6EC98AA4CA3D}"/>
    <dgm:cxn modelId="{D28AB100-E5E2-4269-AB59-F271CF72D675}" type="presOf" srcId="{E0E8414F-3382-46C3-81EA-7C8F9430BDD4}" destId="{C38F8C3D-6BE3-45A8-BBF9-D885A78FAB91}" srcOrd="0" destOrd="0" presId="urn:microsoft.com/office/officeart/2005/8/layout/pyramid1"/>
    <dgm:cxn modelId="{B045119D-1CAA-4993-81E1-EE80D7256AAC}" type="presOf" srcId="{E0E8414F-3382-46C3-81EA-7C8F9430BDD4}" destId="{1DBBA39E-A39C-4D94-8074-19708F9E09A6}" srcOrd="1" destOrd="0" presId="urn:microsoft.com/office/officeart/2005/8/layout/pyramid1"/>
    <dgm:cxn modelId="{2C57D13A-D110-4F10-AAD3-A3CBA336D98E}" type="presOf" srcId="{ED91419F-8F97-433C-8ACB-181580547B3F}" destId="{8B290A0B-98CD-478E-95D8-F6362048973D}" srcOrd="1" destOrd="0" presId="urn:microsoft.com/office/officeart/2005/8/layout/pyramid1"/>
    <dgm:cxn modelId="{0329B95B-5D8D-484D-80D1-CFD9C2487DCD}" type="presOf" srcId="{46D0F509-F6FE-4156-B52B-C8D4A9338435}" destId="{94AE10F6-1A38-4BF3-8D72-D0D65B79DAE7}" srcOrd="0" destOrd="0" presId="urn:microsoft.com/office/officeart/2005/8/layout/pyramid1"/>
    <dgm:cxn modelId="{405CD52F-C27A-424C-BD8B-8DD0D0074A9E}" srcId="{46D0F509-F6FE-4156-B52B-C8D4A9338435}" destId="{1769860A-45C7-43A2-B780-0244FF7A054A}" srcOrd="2" destOrd="0" parTransId="{21BA3803-7486-4712-ADA2-5DDD66E945E5}" sibTransId="{61B17FE7-B921-4671-A636-04C5F9A55C89}"/>
    <dgm:cxn modelId="{AE164D17-9FC6-4AC5-ADE5-DDE59319782E}" type="presParOf" srcId="{94AE10F6-1A38-4BF3-8D72-D0D65B79DAE7}" destId="{667D60ED-39E5-4426-951C-E84750B8E01C}" srcOrd="0" destOrd="0" presId="urn:microsoft.com/office/officeart/2005/8/layout/pyramid1"/>
    <dgm:cxn modelId="{5BCEB1CA-2477-4B29-BD64-877A9B60632B}" type="presParOf" srcId="{667D60ED-39E5-4426-951C-E84750B8E01C}" destId="{C38F8C3D-6BE3-45A8-BBF9-D885A78FAB91}" srcOrd="0" destOrd="0" presId="urn:microsoft.com/office/officeart/2005/8/layout/pyramid1"/>
    <dgm:cxn modelId="{6F65FEE8-4626-4393-B22C-3A504411AEB1}" type="presParOf" srcId="{667D60ED-39E5-4426-951C-E84750B8E01C}" destId="{1DBBA39E-A39C-4D94-8074-19708F9E09A6}" srcOrd="1" destOrd="0" presId="urn:microsoft.com/office/officeart/2005/8/layout/pyramid1"/>
    <dgm:cxn modelId="{932B8D15-75A6-4186-B911-530562D40516}" type="presParOf" srcId="{94AE10F6-1A38-4BF3-8D72-D0D65B79DAE7}" destId="{22F022FE-5DC1-4E31-B68A-BF0AB3C5F92C}" srcOrd="1" destOrd="0" presId="urn:microsoft.com/office/officeart/2005/8/layout/pyramid1"/>
    <dgm:cxn modelId="{420BC98B-041D-48B9-A04E-0D6BE680B1A4}" type="presParOf" srcId="{22F022FE-5DC1-4E31-B68A-BF0AB3C5F92C}" destId="{10A03156-6112-4377-B0AA-73E4A2925BFF}" srcOrd="0" destOrd="0" presId="urn:microsoft.com/office/officeart/2005/8/layout/pyramid1"/>
    <dgm:cxn modelId="{5069D8FF-48FD-45E6-95BD-4A0599D88BD4}" type="presParOf" srcId="{22F022FE-5DC1-4E31-B68A-BF0AB3C5F92C}" destId="{B26F56EA-AC90-4AED-B36A-DC588E4413FB}" srcOrd="1" destOrd="0" presId="urn:microsoft.com/office/officeart/2005/8/layout/pyramid1"/>
    <dgm:cxn modelId="{049CFF74-BD9B-4A53-B25B-F6B4F7F053D2}" type="presParOf" srcId="{94AE10F6-1A38-4BF3-8D72-D0D65B79DAE7}" destId="{66B7BFCF-B7AB-4374-9F0D-7A68B9AF5527}" srcOrd="2" destOrd="0" presId="urn:microsoft.com/office/officeart/2005/8/layout/pyramid1"/>
    <dgm:cxn modelId="{10862F79-AA60-400F-8685-86D722BD9B21}" type="presParOf" srcId="{66B7BFCF-B7AB-4374-9F0D-7A68B9AF5527}" destId="{6A543B7D-66B8-4E3F-975E-537E908877B2}" srcOrd="0" destOrd="0" presId="urn:microsoft.com/office/officeart/2005/8/layout/pyramid1"/>
    <dgm:cxn modelId="{A2DAF002-E7B5-4B3F-948F-3FE373637206}" type="presParOf" srcId="{66B7BFCF-B7AB-4374-9F0D-7A68B9AF5527}" destId="{174EC2CF-6BA0-47F8-8C28-B569CE79F0DB}" srcOrd="1" destOrd="0" presId="urn:microsoft.com/office/officeart/2005/8/layout/pyramid1"/>
    <dgm:cxn modelId="{C0601C6C-F626-49AD-B957-CDBB44E292A0}" type="presParOf" srcId="{94AE10F6-1A38-4BF3-8D72-D0D65B79DAE7}" destId="{9F7F3C3B-2402-48E1-BA05-123AE6F5351A}" srcOrd="3" destOrd="0" presId="urn:microsoft.com/office/officeart/2005/8/layout/pyramid1"/>
    <dgm:cxn modelId="{8599B468-6B10-4D12-A5E9-F0ED21C94938}" type="presParOf" srcId="{9F7F3C3B-2402-48E1-BA05-123AE6F5351A}" destId="{A46EE2A7-2E22-4B94-9E5C-C86B60E50CC3}" srcOrd="0" destOrd="0" presId="urn:microsoft.com/office/officeart/2005/8/layout/pyramid1"/>
    <dgm:cxn modelId="{B0C15288-43BE-4876-BC65-59F7E0E0AD41}" type="presParOf" srcId="{9F7F3C3B-2402-48E1-BA05-123AE6F5351A}" destId="{8B290A0B-98CD-478E-95D8-F6362048973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F8C3D-6BE3-45A8-BBF9-D885A78FAB91}">
      <dsp:nvSpPr>
        <dsp:cNvPr id="0" name=""/>
        <dsp:cNvSpPr/>
      </dsp:nvSpPr>
      <dsp:spPr>
        <a:xfrm>
          <a:off x="2585213" y="0"/>
          <a:ext cx="1723475" cy="1144219"/>
        </a:xfrm>
        <a:prstGeom prst="trapezoid">
          <a:avLst>
            <a:gd name="adj" fmla="val 75312"/>
          </a:avLst>
        </a:prstGeom>
        <a:solidFill>
          <a:schemeClr val="accent1">
            <a:hueOff val="0"/>
            <a:satOff val="0"/>
            <a:lumOff val="0"/>
            <a:alpha val="6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b="1" kern="1200" dirty="0" smtClean="0"/>
            <a:t>OFEV Terápián lévő betegek + hozzátartozóik</a:t>
          </a:r>
          <a:endParaRPr lang="de-DE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400" kern="1200" dirty="0"/>
        </a:p>
      </dsp:txBody>
      <dsp:txXfrm>
        <a:off x="2585213" y="0"/>
        <a:ext cx="1723475" cy="1144219"/>
      </dsp:txXfrm>
    </dsp:sp>
    <dsp:sp modelId="{10A03156-6112-4377-B0AA-73E4A2925BFF}">
      <dsp:nvSpPr>
        <dsp:cNvPr id="0" name=""/>
        <dsp:cNvSpPr/>
      </dsp:nvSpPr>
      <dsp:spPr>
        <a:xfrm>
          <a:off x="1727215" y="1127673"/>
          <a:ext cx="3418789" cy="1144219"/>
        </a:xfrm>
        <a:prstGeom prst="trapezoid">
          <a:avLst>
            <a:gd name="adj" fmla="val 75312"/>
          </a:avLst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b="1" kern="1200" dirty="0" smtClean="0"/>
            <a:t>IPF regiszterbe kerülő betegek</a:t>
          </a:r>
          <a:r>
            <a:rPr lang="de-DE" sz="1400" b="1" kern="1200" dirty="0" smtClean="0"/>
            <a:t> </a:t>
          </a:r>
          <a:r>
            <a:rPr lang="hu-HU" sz="1400" b="1" kern="1200" dirty="0" smtClean="0"/>
            <a:t>(</a:t>
          </a:r>
          <a:r>
            <a:rPr lang="hu-HU" sz="1400" b="1" kern="1200" dirty="0" err="1" smtClean="0"/>
            <a:t>kb</a:t>
          </a:r>
          <a:r>
            <a:rPr lang="hu-HU" sz="1400" b="1" kern="1200" dirty="0" smtClean="0"/>
            <a:t> 50)</a:t>
          </a:r>
          <a:endParaRPr lang="de-DE" sz="1400" b="1" kern="1200" dirty="0" smtClean="0"/>
        </a:p>
      </dsp:txBody>
      <dsp:txXfrm>
        <a:off x="2325503" y="1127673"/>
        <a:ext cx="2222213" cy="1144219"/>
      </dsp:txXfrm>
    </dsp:sp>
    <dsp:sp modelId="{6A543B7D-66B8-4E3F-975E-537E908877B2}">
      <dsp:nvSpPr>
        <dsp:cNvPr id="0" name=""/>
        <dsp:cNvSpPr/>
      </dsp:nvSpPr>
      <dsp:spPr>
        <a:xfrm>
          <a:off x="867347" y="2281916"/>
          <a:ext cx="5128184" cy="1144219"/>
        </a:xfrm>
        <a:prstGeom prst="trapezoid">
          <a:avLst>
            <a:gd name="adj" fmla="val 75312"/>
          </a:avLst>
        </a:prstGeom>
        <a:solidFill>
          <a:schemeClr val="accent1">
            <a:hueOff val="0"/>
            <a:satOff val="0"/>
            <a:lumOff val="0"/>
            <a:alpha val="8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kern="1200" dirty="0" smtClean="0"/>
            <a:t>kórházi ellátásban lévő </a:t>
          </a:r>
          <a:r>
            <a:rPr lang="hu-HU" sz="2000" b="0" kern="1200" dirty="0" err="1" smtClean="0"/>
            <a:t>IPF-es</a:t>
          </a:r>
          <a:r>
            <a:rPr lang="hu-HU" sz="2000" b="0" kern="1200" dirty="0" smtClean="0"/>
            <a:t> beteg</a:t>
          </a:r>
          <a:r>
            <a:rPr lang="de-DE" sz="2000" b="0" kern="1200" dirty="0" smtClean="0"/>
            <a:t> </a:t>
          </a:r>
          <a:r>
            <a:rPr lang="hu-HU" sz="2000" b="0" kern="1200" dirty="0" smtClean="0"/>
            <a:t>(</a:t>
          </a:r>
          <a:r>
            <a:rPr lang="hu-HU" sz="2000" b="0" kern="1200" dirty="0" err="1" smtClean="0"/>
            <a:t>kb</a:t>
          </a:r>
          <a:r>
            <a:rPr lang="hu-HU" sz="2000" b="0" kern="1200" dirty="0" smtClean="0"/>
            <a:t> 140)</a:t>
          </a:r>
          <a:endParaRPr lang="de-DE" sz="2000" b="0" kern="1200" dirty="0" smtClean="0"/>
        </a:p>
      </dsp:txBody>
      <dsp:txXfrm>
        <a:off x="1764779" y="2281916"/>
        <a:ext cx="3333319" cy="1144219"/>
      </dsp:txXfrm>
    </dsp:sp>
    <dsp:sp modelId="{A46EE2A7-2E22-4B94-9E5C-C86B60E50CC3}">
      <dsp:nvSpPr>
        <dsp:cNvPr id="0" name=""/>
        <dsp:cNvSpPr/>
      </dsp:nvSpPr>
      <dsp:spPr>
        <a:xfrm>
          <a:off x="0" y="3378970"/>
          <a:ext cx="6893901" cy="1144219"/>
        </a:xfrm>
        <a:prstGeom prst="trapezoid">
          <a:avLst>
            <a:gd name="adj" fmla="val 75312"/>
          </a:avLst>
        </a:prstGeom>
        <a:solidFill>
          <a:schemeClr val="accent1">
            <a:hueOff val="0"/>
            <a:satOff val="0"/>
            <a:lumOff val="0"/>
            <a:alpha val="9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800" kern="1200" dirty="0"/>
        </a:p>
      </dsp:txBody>
      <dsp:txXfrm>
        <a:off x="1206432" y="3378970"/>
        <a:ext cx="4481036" cy="11442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9C9A8-1721-4333-AF27-40EA642BF648}" type="datetimeFigureOut">
              <a:rPr lang="hu-HU" smtClean="0"/>
              <a:t>2015.11.13.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9678F8-E875-4AEC-9908-93EAF922A9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768664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94CF36-C3FA-4C1D-A0E3-71CC4315B7EA}" type="datetimeFigureOut">
              <a:rPr lang="hu-HU" smtClean="0"/>
              <a:t>2015.11.13.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B7FCE-4F75-4A0C-BB26-C9B2971E48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0619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424886B9-31F1-DD48-9F59-1244F74C9A91}" type="slidenum">
              <a:rPr lang="en-US" sz="1200">
                <a:solidFill>
                  <a:prstClr val="black"/>
                </a:solidFill>
              </a:rPr>
              <a:pPr eaLnBrk="1" hangingPunct="1"/>
              <a:t>6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424886B9-31F1-DD48-9F59-1244F74C9A91}" type="slidenum">
              <a:rPr lang="en-US" sz="1200">
                <a:solidFill>
                  <a:prstClr val="black"/>
                </a:solidFill>
              </a:rPr>
              <a:pPr eaLnBrk="1" hangingPunct="1"/>
              <a:t>7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8F339-2EE5-49CB-9EAA-502DAA20BDB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663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8F339-2EE5-49CB-9EAA-502DAA20BDB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948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8F339-2EE5-49CB-9EAA-502DAA20BDB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486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8F339-2EE5-49CB-9EAA-502DAA20BDB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113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 noChangeAspect="1"/>
          </p:cNvSpPr>
          <p:nvPr>
            <p:ph type="ctrTitle"/>
          </p:nvPr>
        </p:nvSpPr>
        <p:spPr>
          <a:xfrm>
            <a:off x="215806" y="1184876"/>
            <a:ext cx="7013448" cy="2447216"/>
          </a:xfrm>
        </p:spPr>
        <p:txBody>
          <a:bodyPr anchor="t" anchorCtr="0"/>
          <a:lstStyle>
            <a:lvl1pPr>
              <a:lnSpc>
                <a:spcPct val="90000"/>
              </a:lnSpc>
              <a:defRPr sz="2599" spc="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/>
          </p:nvPr>
        </p:nvSpPr>
        <p:spPr>
          <a:xfrm>
            <a:off x="215509" y="4232519"/>
            <a:ext cx="2474913" cy="1256528"/>
          </a:xfrm>
        </p:spPr>
        <p:txBody>
          <a:bodyPr/>
          <a:lstStyle>
            <a:lvl1pPr marL="0" indent="0">
              <a:buNone/>
              <a:defRPr sz="1399" i="1"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5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28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1"/>
            <a:ext cx="9144000" cy="6857998"/>
            <a:chOff x="0" y="2682240"/>
            <a:chExt cx="21150263" cy="608647"/>
          </a:xfrm>
        </p:grpSpPr>
        <p:sp>
          <p:nvSpPr>
            <p:cNvPr id="5" name="Right Triangle 4"/>
            <p:cNvSpPr/>
            <p:nvPr userDrawn="1"/>
          </p:nvSpPr>
          <p:spPr>
            <a:xfrm>
              <a:off x="0" y="2682240"/>
              <a:ext cx="21150263" cy="608647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ight Triangle 5"/>
            <p:cNvSpPr/>
            <p:nvPr userDrawn="1"/>
          </p:nvSpPr>
          <p:spPr>
            <a:xfrm flipH="1" flipV="1">
              <a:off x="0" y="2682240"/>
              <a:ext cx="21150263" cy="60864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 flipH="1">
            <a:off x="447488" y="334133"/>
            <a:ext cx="1604301" cy="36357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733" y="471185"/>
            <a:ext cx="1541888" cy="3337346"/>
          </a:xfrm>
        </p:spPr>
        <p:txBody>
          <a:bodyPr anchor="t" anchorCtr="0"/>
          <a:lstStyle>
            <a:lvl1pPr>
              <a:lnSpc>
                <a:spcPct val="100000"/>
              </a:lnSpc>
              <a:defRPr sz="1799" spc="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88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0C293-1851-4AB8-9069-B988D6C7BD3B}" type="slidenum">
              <a:rPr lang="en-US" smtClean="0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80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38362" y="1735995"/>
            <a:ext cx="395327" cy="1904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lnSpc>
                <a:spcPts val="2399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999" smtClean="0">
              <a:solidFill>
                <a:srgbClr val="008F8C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477" y="285695"/>
            <a:ext cx="3901879" cy="10972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4"/>
          </p:nvPr>
        </p:nvSpPr>
        <p:spPr>
          <a:xfrm>
            <a:off x="213477" y="1552926"/>
            <a:ext cx="3901879" cy="533408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1" u="none" kern="800" cap="none" spc="0" baseline="0">
                <a:solidFill>
                  <a:srgbClr val="008F8C"/>
                </a:solidFill>
                <a:latin typeface="+mj-lt"/>
              </a:defRPr>
            </a:lvl1pPr>
            <a:lvl2pPr marL="456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>
          <a:xfrm>
            <a:off x="213450" y="2107660"/>
            <a:ext cx="3901879" cy="3922516"/>
          </a:xfrm>
        </p:spPr>
        <p:txBody>
          <a:bodyPr/>
          <a:lstStyle>
            <a:lvl3pPr>
              <a:lnSpc>
                <a:spcPct val="95000"/>
              </a:lnSpc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</a:t>
            </a:r>
            <a:r>
              <a:rPr lang="en-US" dirty="0" err="1" smtClean="0"/>
              <a:t>levelt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157770-23F1-4710-8DAC-E24DE735BC27}" type="slidenum">
              <a:rPr lang="en-US" smtClean="0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Box 4"/>
          <p:cNvSpPr txBox="1">
            <a:spLocks noChangeArrowheads="1"/>
          </p:cNvSpPr>
          <p:nvPr userDrawn="1"/>
        </p:nvSpPr>
        <p:spPr bwMode="auto">
          <a:xfrm>
            <a:off x="338362" y="1735995"/>
            <a:ext cx="395327" cy="1904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lnSpc>
                <a:spcPts val="2399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999" smtClean="0">
              <a:solidFill>
                <a:srgbClr val="008F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06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477" y="285695"/>
            <a:ext cx="2470209" cy="10972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4"/>
          </p:nvPr>
        </p:nvSpPr>
        <p:spPr>
          <a:xfrm>
            <a:off x="213477" y="1552926"/>
            <a:ext cx="2470209" cy="533408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1" u="none" kern="800" cap="none" spc="0" baseline="0">
                <a:solidFill>
                  <a:srgbClr val="008F8C"/>
                </a:solidFill>
                <a:latin typeface="+mj-lt"/>
              </a:defRPr>
            </a:lvl1pPr>
            <a:lvl2pPr marL="456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>
          <a:xfrm>
            <a:off x="213450" y="2108823"/>
            <a:ext cx="2470209" cy="3922516"/>
          </a:xfrm>
        </p:spPr>
        <p:txBody>
          <a:bodyPr/>
          <a:lstStyle>
            <a:lvl3pPr>
              <a:lnSpc>
                <a:spcPct val="95000"/>
              </a:lnSpc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</a:t>
            </a:r>
            <a:r>
              <a:rPr lang="en-US" dirty="0" err="1" smtClean="0"/>
              <a:t>levelt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4624514" y="2107661"/>
            <a:ext cx="2470209" cy="3923678"/>
          </a:xfrm>
        </p:spPr>
        <p:txBody>
          <a:bodyPr numCol="2" spcCol="18288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4624514" y="1553036"/>
            <a:ext cx="2470209" cy="533298"/>
          </a:xfrm>
        </p:spPr>
        <p:txBody>
          <a:bodyPr/>
          <a:lstStyle>
            <a:lvl1pPr marL="0" indent="0">
              <a:buNone/>
              <a:defRPr i="1">
                <a:solidFill>
                  <a:srgbClr val="008F8C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4624514" y="285166"/>
            <a:ext cx="2470209" cy="1097809"/>
          </a:xfrm>
        </p:spPr>
        <p:txBody>
          <a:bodyPr anchor="b"/>
          <a:lstStyle>
            <a:lvl1pPr marL="0" indent="0">
              <a:buNone/>
              <a:defRPr b="0" i="1" cap="all"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fld id="{7CE6D769-5122-49F4-9857-3D96DAAADEF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403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477" y="530351"/>
            <a:ext cx="3901879" cy="10972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E6D769-5122-49F4-9857-3D96DAAADEF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1323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768"/>
            </a:lvl2pPr>
            <a:lvl3pPr>
              <a:defRPr sz="768"/>
            </a:lvl3pPr>
            <a:lvl4pPr>
              <a:defRPr sz="768"/>
            </a:lvl4pPr>
            <a:lvl5pPr>
              <a:defRPr sz="768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754188" y="6497638"/>
            <a:ext cx="5868987" cy="365126"/>
          </a:xfrm>
          <a:prstGeom prst="rect">
            <a:avLst/>
          </a:prstGeom>
        </p:spPr>
        <p:txBody>
          <a:bodyPr/>
          <a:lstStyle>
            <a:lvl1pPr defTabSz="219392">
              <a:defRPr>
                <a:solidFill>
                  <a:srgbClr val="000000"/>
                </a:solidFill>
              </a:defRPr>
            </a:lvl1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2408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A0991DD-6BAD-4B27-8704-0B47CD70E453}" type="datetimeFigureOut">
              <a:rPr lang="hu-HU" smtClean="0"/>
              <a:t>2015.11.13.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6D769-5122-49F4-9857-3D96DAAADEF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5061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0C293-1851-4AB8-9069-B988D6C7BD3B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67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338362" y="1735995"/>
            <a:ext cx="395327" cy="1904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lnSpc>
                <a:spcPts val="2399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999" smtClean="0">
              <a:solidFill>
                <a:srgbClr val="008F8C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477" y="285695"/>
            <a:ext cx="3901879" cy="10972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4"/>
          </p:nvPr>
        </p:nvSpPr>
        <p:spPr>
          <a:xfrm>
            <a:off x="213477" y="1552926"/>
            <a:ext cx="3901879" cy="533408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1" u="none" kern="800" cap="none" spc="0" baseline="0">
                <a:solidFill>
                  <a:srgbClr val="008F8C"/>
                </a:solidFill>
                <a:latin typeface="+mj-lt"/>
              </a:defRPr>
            </a:lvl1pPr>
            <a:lvl2pPr marL="456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>
          <a:xfrm>
            <a:off x="213450" y="2107660"/>
            <a:ext cx="3901879" cy="3922516"/>
          </a:xfrm>
        </p:spPr>
        <p:txBody>
          <a:bodyPr/>
          <a:lstStyle>
            <a:lvl3pPr>
              <a:lnSpc>
                <a:spcPct val="95000"/>
              </a:lnSpc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</a:t>
            </a:r>
            <a:r>
              <a:rPr lang="en-US" dirty="0" err="1" smtClean="0"/>
              <a:t>levelt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157770-23F1-4710-8DAC-E24DE735BC2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03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277090"/>
            <a:ext cx="2133600" cy="365125"/>
          </a:xfrm>
          <a:prstGeom prst="rect">
            <a:avLst/>
          </a:prstGeom>
        </p:spPr>
        <p:txBody>
          <a:bodyPr anchor="b"/>
          <a:lstStyle>
            <a:lvl1pPr algn="ctr">
              <a:defRPr sz="1000">
                <a:solidFill>
                  <a:srgbClr val="B3B3B3"/>
                </a:solidFill>
                <a:latin typeface="Arial"/>
                <a:cs typeface="Arial"/>
              </a:defRPr>
            </a:lvl1pPr>
          </a:lstStyle>
          <a:p>
            <a:fld id="{76887657-2D8E-C544-BAB0-735C8ACF68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441325" y="1687513"/>
            <a:ext cx="8245475" cy="443706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41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5508" y="290986"/>
            <a:ext cx="3899052" cy="109450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 smtClean="0"/>
              <a:t>Headline goes here in Arial black Italic 12pt, </a:t>
            </a:r>
            <a:br>
              <a:rPr lang="en-US" dirty="0" smtClean="0"/>
            </a:br>
            <a:r>
              <a:rPr lang="en-US" dirty="0" smtClean="0"/>
              <a:t>all CAPS, 3 line max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5508" y="2106340"/>
            <a:ext cx="3901797" cy="406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Bulleted list first level Arial Bold 11 pts</a:t>
            </a:r>
          </a:p>
          <a:p>
            <a:pPr lvl="1"/>
            <a:r>
              <a:rPr lang="en-US" smtClean="0"/>
              <a:t>Bulleted text second level Arial Bold 10 pts</a:t>
            </a:r>
          </a:p>
          <a:p>
            <a:pPr lvl="2"/>
            <a:r>
              <a:rPr lang="en-US" smtClean="0"/>
              <a:t>Bulleted list third level goes here in Arial Bold 9 pts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268927" y="6355390"/>
            <a:ext cx="790654" cy="36703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199" smtClean="0">
                <a:solidFill>
                  <a:schemeClr val="bg1"/>
                </a:solidFill>
              </a:defRPr>
            </a:lvl1pPr>
          </a:lstStyle>
          <a:p>
            <a:fld id="{7CE6D769-5122-49F4-9857-3D96DAAADEF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1755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60" r:id="rId9"/>
    <p:sldLayoutId id="2147483661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1199" i="1" kern="800" cap="all">
          <a:solidFill>
            <a:schemeClr val="tx1"/>
          </a:solidFill>
          <a:latin typeface="+mj-lt"/>
          <a:ea typeface="ＭＳ Ｐゴシック" charset="0"/>
          <a:cs typeface="Helvetica 96 BlackItalic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199" i="1">
          <a:solidFill>
            <a:schemeClr val="tx1"/>
          </a:solidFill>
          <a:latin typeface="Arial Black" charset="0"/>
          <a:ea typeface="ＭＳ Ｐゴシック" charset="0"/>
          <a:cs typeface="Helvetica 96 BlackItalic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199" i="1">
          <a:solidFill>
            <a:schemeClr val="tx1"/>
          </a:solidFill>
          <a:latin typeface="Arial Black" charset="0"/>
          <a:ea typeface="ＭＳ Ｐゴシック" charset="0"/>
          <a:cs typeface="Helvetica 96 BlackItalic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199" i="1">
          <a:solidFill>
            <a:schemeClr val="tx1"/>
          </a:solidFill>
          <a:latin typeface="Arial Black" charset="0"/>
          <a:ea typeface="ＭＳ Ｐゴシック" charset="0"/>
          <a:cs typeface="Helvetica 96 BlackItalic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199" i="1">
          <a:solidFill>
            <a:schemeClr val="tx1"/>
          </a:solidFill>
          <a:latin typeface="Arial Black" charset="0"/>
          <a:ea typeface="ＭＳ Ｐゴシック" charset="0"/>
          <a:cs typeface="Helvetica 96 BlackItalic"/>
        </a:defRPr>
      </a:lvl5pPr>
      <a:lvl6pPr marL="456971" algn="l" rtl="0" fontAlgn="base">
        <a:lnSpc>
          <a:spcPts val="2399"/>
        </a:lnSpc>
        <a:spcBef>
          <a:spcPct val="0"/>
        </a:spcBef>
        <a:spcAft>
          <a:spcPct val="0"/>
        </a:spcAft>
        <a:defRPr sz="2399">
          <a:solidFill>
            <a:schemeClr val="tx1"/>
          </a:solidFill>
          <a:latin typeface="Helvetica 96 BlackItalic" charset="0"/>
          <a:ea typeface="ＭＳ Ｐゴシック" charset="0"/>
        </a:defRPr>
      </a:lvl6pPr>
      <a:lvl7pPr marL="913943" algn="l" rtl="0" fontAlgn="base">
        <a:lnSpc>
          <a:spcPts val="2399"/>
        </a:lnSpc>
        <a:spcBef>
          <a:spcPct val="0"/>
        </a:spcBef>
        <a:spcAft>
          <a:spcPct val="0"/>
        </a:spcAft>
        <a:defRPr sz="2399">
          <a:solidFill>
            <a:schemeClr val="tx1"/>
          </a:solidFill>
          <a:latin typeface="Helvetica 96 BlackItalic" charset="0"/>
          <a:ea typeface="ＭＳ Ｐゴシック" charset="0"/>
        </a:defRPr>
      </a:lvl7pPr>
      <a:lvl8pPr marL="1370914" algn="l" rtl="0" fontAlgn="base">
        <a:lnSpc>
          <a:spcPts val="2399"/>
        </a:lnSpc>
        <a:spcBef>
          <a:spcPct val="0"/>
        </a:spcBef>
        <a:spcAft>
          <a:spcPct val="0"/>
        </a:spcAft>
        <a:defRPr sz="2399">
          <a:solidFill>
            <a:schemeClr val="tx1"/>
          </a:solidFill>
          <a:latin typeface="Helvetica 96 BlackItalic" charset="0"/>
          <a:ea typeface="ＭＳ Ｐゴシック" charset="0"/>
        </a:defRPr>
      </a:lvl8pPr>
      <a:lvl9pPr marL="1827886" algn="l" rtl="0" fontAlgn="base">
        <a:lnSpc>
          <a:spcPts val="2399"/>
        </a:lnSpc>
        <a:spcBef>
          <a:spcPct val="0"/>
        </a:spcBef>
        <a:spcAft>
          <a:spcPct val="0"/>
        </a:spcAft>
        <a:defRPr sz="2399">
          <a:solidFill>
            <a:schemeClr val="tx1"/>
          </a:solidFill>
          <a:latin typeface="Helvetica 96 BlackItalic" charset="0"/>
          <a:ea typeface="ＭＳ Ｐゴシック" charset="0"/>
        </a:defRPr>
      </a:lvl9pPr>
    </p:titleStyle>
    <p:bodyStyle>
      <a:lvl1pPr marL="111069" indent="-111069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buChar char="•"/>
        <a:defRPr sz="1099" b="1" kern="1200">
          <a:solidFill>
            <a:schemeClr val="tx1"/>
          </a:solidFill>
          <a:latin typeface="Arial"/>
          <a:ea typeface="ＭＳ Ｐゴシック" charset="0"/>
          <a:cs typeface="Arial"/>
        </a:defRPr>
      </a:lvl1pPr>
      <a:lvl2pPr marL="345902" indent="-117416" algn="l" rtl="0" eaLnBrk="0" fontAlgn="base" hangingPunct="0">
        <a:spcBef>
          <a:spcPct val="0"/>
        </a:spcBef>
        <a:spcAft>
          <a:spcPct val="0"/>
        </a:spcAft>
        <a:buFont typeface="Lucida Grande" charset="0"/>
        <a:buChar char="–"/>
        <a:defRPr sz="999" b="1" kern="1200">
          <a:solidFill>
            <a:schemeClr val="tx1"/>
          </a:solidFill>
          <a:latin typeface="Arial"/>
          <a:ea typeface="ＭＳ Ｐゴシック" charset="0"/>
          <a:cs typeface="Arial"/>
        </a:defRPr>
      </a:lvl2pPr>
      <a:lvl3pPr marL="568041" indent="-111069" algn="l" rtl="0" eaLnBrk="0" fontAlgn="base" hangingPunct="0">
        <a:spcBef>
          <a:spcPct val="0"/>
        </a:spcBef>
        <a:spcAft>
          <a:spcPct val="0"/>
        </a:spcAft>
        <a:buFont typeface="Lucida Grande" charset="0"/>
        <a:buChar char="›"/>
        <a:defRPr sz="900" b="1" kern="1200">
          <a:solidFill>
            <a:schemeClr val="tx1"/>
          </a:solidFill>
          <a:latin typeface="Arial"/>
          <a:ea typeface="ＭＳ Ｐゴシック" charset="0"/>
          <a:cs typeface="Arial"/>
        </a:defRPr>
      </a:lvl3pPr>
      <a:lvl4pPr marL="913943" indent="-228486" algn="l" rtl="0" eaLnBrk="0" fontAlgn="base" hangingPunct="0">
        <a:lnSpc>
          <a:spcPts val="1799"/>
        </a:lnSpc>
        <a:spcBef>
          <a:spcPts val="200"/>
        </a:spcBef>
        <a:spcAft>
          <a:spcPts val="600"/>
        </a:spcAft>
        <a:buFont typeface="Lucida Grande" charset="0"/>
        <a:buChar char="»"/>
        <a:defRPr sz="1399" b="1" kern="1200">
          <a:solidFill>
            <a:schemeClr val="tx1"/>
          </a:solidFill>
          <a:latin typeface="Arial"/>
          <a:ea typeface="ＭＳ Ｐゴシック" charset="0"/>
          <a:cs typeface="Arial"/>
        </a:defRPr>
      </a:lvl4pPr>
      <a:lvl5pPr marL="1142429" indent="-228486" algn="l" rtl="0" eaLnBrk="0" fontAlgn="base" hangingPunct="0">
        <a:lnSpc>
          <a:spcPts val="1599"/>
        </a:lnSpc>
        <a:spcBef>
          <a:spcPts val="200"/>
        </a:spcBef>
        <a:spcAft>
          <a:spcPts val="600"/>
        </a:spcAft>
        <a:buFont typeface="Arial" pitchFamily="34" charset="0"/>
        <a:buChar char="•"/>
        <a:defRPr sz="1199" b="1" kern="1200">
          <a:solidFill>
            <a:schemeClr val="tx1"/>
          </a:solidFill>
          <a:latin typeface="Arial"/>
          <a:ea typeface="ＭＳ Ｐゴシック" charset="0"/>
          <a:cs typeface="Arial"/>
        </a:defRPr>
      </a:lvl5pPr>
      <a:lvl6pPr marL="2513343" indent="-228486" algn="l" defTabSz="913943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5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314" indent="-228486" algn="l" defTabSz="913943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5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286" indent="-228486" algn="l" defTabSz="913943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599" kern="1200">
          <a:solidFill>
            <a:schemeClr val="tx1"/>
          </a:solidFill>
          <a:latin typeface="+mn-lt"/>
          <a:ea typeface="+mn-ea"/>
          <a:cs typeface="+mn-cs"/>
        </a:defRPr>
      </a:lvl8pPr>
      <a:lvl9pPr marL="3884257" indent="-228486" algn="l" defTabSz="913943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audio" Target="NUL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8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7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tags" Target="../tags/tag7.xml"/><Relationship Id="rId7" Type="http://schemas.openxmlformats.org/officeDocument/2006/relationships/notesSlide" Target="../notesSlides/notesSlide5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9.xml"/><Relationship Id="rId10" Type="http://schemas.openxmlformats.org/officeDocument/2006/relationships/image" Target="../media/image9.png"/><Relationship Id="rId4" Type="http://schemas.openxmlformats.org/officeDocument/2006/relationships/tags" Target="../tags/tag8.xml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image" Target="../media/image30.png"/><Relationship Id="rId2" Type="http://schemas.openxmlformats.org/officeDocument/2006/relationships/tags" Target="../tags/tag10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29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IPF: Az ismeretlen   betegségben „Senyvedő”  betegek szakmai informálása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err="1" smtClean="0"/>
              <a:t>Boehringer</a:t>
            </a:r>
            <a:r>
              <a:rPr lang="hu-HU" dirty="0" smtClean="0"/>
              <a:t> </a:t>
            </a:r>
            <a:r>
              <a:rPr lang="hu-HU" dirty="0" smtClean="0"/>
              <a:t>–</a:t>
            </a:r>
            <a:r>
              <a:rPr lang="hu-HU" dirty="0" err="1" smtClean="0"/>
              <a:t>Ingelheim</a:t>
            </a:r>
            <a:r>
              <a:rPr lang="hu-HU" dirty="0" smtClean="0"/>
              <a:t> RCV Magyarországi Fióktelep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85824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51520" y="620688"/>
            <a:ext cx="8532956" cy="4067185"/>
          </a:xfrm>
        </p:spPr>
        <p:txBody>
          <a:bodyPr/>
          <a:lstStyle/>
          <a:p>
            <a:pPr marL="0" indent="0">
              <a:buNone/>
            </a:pPr>
            <a:r>
              <a:rPr lang="hu-HU" sz="1200" b="0" dirty="0" smtClean="0">
                <a:latin typeface="BISansBa" panose="02000503040000020004" pitchFamily="2" charset="-70"/>
              </a:rPr>
              <a:t>Az </a:t>
            </a:r>
            <a:r>
              <a:rPr lang="hu-HU" sz="1200" b="0" dirty="0" err="1" smtClean="0">
                <a:latin typeface="BISansBa" panose="02000503040000020004" pitchFamily="2" charset="-70"/>
              </a:rPr>
              <a:t>IPF-es</a:t>
            </a:r>
            <a:r>
              <a:rPr lang="hu-HU" sz="1200" b="0" dirty="0" smtClean="0">
                <a:latin typeface="BISansBa" panose="02000503040000020004" pitchFamily="2" charset="-70"/>
              </a:rPr>
              <a:t> betegségben szenvedő betegek, a hozzátartozóik, az orvosaik, valamint a gyógyszer gyártásával foglalkozó szakemberek eltérő módon élik meg az IPF ( </a:t>
            </a:r>
            <a:r>
              <a:rPr lang="hu-HU" sz="1200" b="0" dirty="0" err="1" smtClean="0">
                <a:latin typeface="BISansBa" panose="02000503040000020004" pitchFamily="2" charset="-70"/>
              </a:rPr>
              <a:t>Idiopathiás</a:t>
            </a:r>
            <a:r>
              <a:rPr lang="hu-HU" sz="1200" b="0" dirty="0" smtClean="0">
                <a:latin typeface="BISansBa" panose="02000503040000020004" pitchFamily="2" charset="-70"/>
              </a:rPr>
              <a:t>  </a:t>
            </a:r>
            <a:r>
              <a:rPr lang="hu-HU" sz="1200" b="0" dirty="0" err="1" smtClean="0">
                <a:latin typeface="BISansBa" panose="02000503040000020004" pitchFamily="2" charset="-70"/>
              </a:rPr>
              <a:t>Pulmonális</a:t>
            </a:r>
            <a:r>
              <a:rPr lang="hu-HU" sz="1200" b="0" dirty="0" smtClean="0">
                <a:latin typeface="BISansBa" panose="02000503040000020004" pitchFamily="2" charset="-70"/>
              </a:rPr>
              <a:t> </a:t>
            </a:r>
            <a:r>
              <a:rPr lang="hu-HU" sz="1200" b="0" dirty="0" err="1" smtClean="0">
                <a:latin typeface="BISansBa" panose="02000503040000020004" pitchFamily="2" charset="-70"/>
              </a:rPr>
              <a:t>Fibrózis</a:t>
            </a:r>
            <a:r>
              <a:rPr lang="hu-HU" sz="1200" b="0" dirty="0" smtClean="0">
                <a:latin typeface="BISansBa" panose="02000503040000020004" pitchFamily="2" charset="-70"/>
              </a:rPr>
              <a:t> ) betegséget és a kezeléssel összefüggő sikert, sikertelenséget is.</a:t>
            </a:r>
          </a:p>
          <a:p>
            <a:pPr marL="0" indent="0">
              <a:buNone/>
            </a:pPr>
            <a:endParaRPr lang="hu-HU" sz="1200" b="0" dirty="0">
              <a:latin typeface="BISansBa" panose="02000503040000020004" pitchFamily="2" charset="-70"/>
            </a:endParaRPr>
          </a:p>
          <a:p>
            <a:pPr marL="0" indent="0">
              <a:buNone/>
            </a:pPr>
            <a:r>
              <a:rPr lang="hu-HU" sz="1200" b="0" dirty="0" smtClean="0">
                <a:latin typeface="BISansBa" panose="02000503040000020004" pitchFamily="2" charset="-70"/>
              </a:rPr>
              <a:t>Mindannyiunk közös vágya az eredményes  terápia, kezelés, az ebben való együttműködés.</a:t>
            </a:r>
          </a:p>
          <a:p>
            <a:pPr marL="0" indent="0">
              <a:buNone/>
            </a:pPr>
            <a:endParaRPr lang="hu-HU" sz="1200" b="0" dirty="0">
              <a:latin typeface="BISansBa" panose="02000503040000020004" pitchFamily="2" charset="-70"/>
            </a:endParaRPr>
          </a:p>
          <a:p>
            <a:pPr marL="0" indent="0">
              <a:buNone/>
            </a:pPr>
            <a:r>
              <a:rPr lang="hu-HU" sz="1200" b="0" dirty="0">
                <a:latin typeface="BISansBa" panose="02000503040000020004" pitchFamily="2" charset="-70"/>
              </a:rPr>
              <a:t>A</a:t>
            </a:r>
            <a:r>
              <a:rPr lang="hu-HU" sz="1200" b="0" dirty="0" smtClean="0">
                <a:latin typeface="BISansBa" panose="02000503040000020004" pitchFamily="2" charset="-70"/>
              </a:rPr>
              <a:t>z innovatív gyógyszergyártó cégnél dolgozó kollégákkal messziről indultunk: ismeretlen betegséggel, epidemiológiai adatok teljes hiányával és egy 2015 januárjában törzskönyvezett forradalmian új ún. </a:t>
            </a:r>
            <a:r>
              <a:rPr lang="hu-HU" sz="1200" b="0" dirty="0" err="1" smtClean="0">
                <a:latin typeface="BISansBa" panose="02000503040000020004" pitchFamily="2" charset="-70"/>
              </a:rPr>
              <a:t>áttörésterápiával</a:t>
            </a:r>
            <a:r>
              <a:rPr lang="hu-HU" sz="1200" b="0" dirty="0" smtClean="0">
                <a:latin typeface="BISansBa" panose="02000503040000020004" pitchFamily="2" charset="-70"/>
              </a:rPr>
              <a:t> a kezünkben indultunk el, mely Magyarországon 2015 májusától érhető el meglehetősen bonyolult módon.</a:t>
            </a:r>
          </a:p>
          <a:p>
            <a:pPr marL="0" indent="0">
              <a:buNone/>
            </a:pPr>
            <a:endParaRPr lang="hu-HU" sz="1200" b="0" dirty="0">
              <a:latin typeface="BISansBa" panose="02000503040000020004" pitchFamily="2" charset="-70"/>
            </a:endParaRPr>
          </a:p>
          <a:p>
            <a:pPr marL="0" indent="0">
              <a:buNone/>
            </a:pPr>
            <a:endParaRPr lang="hu-HU" sz="1200" b="0" dirty="0">
              <a:latin typeface="BISansBa" panose="02000503040000020004" pitchFamily="2" charset="-70"/>
            </a:endParaRPr>
          </a:p>
          <a:p>
            <a:pPr marL="0" indent="0">
              <a:buNone/>
            </a:pPr>
            <a:r>
              <a:rPr lang="hu-HU" sz="1200" b="0" dirty="0" smtClean="0">
                <a:latin typeface="BISansBa" panose="02000503040000020004" pitchFamily="2" charset="-70"/>
              </a:rPr>
              <a:t>Sokat léptünk előre annak megértésében, hogy milyen kihívások érik a betegeket, a hozzátartozóikat, hogy vajon elégséges információt, támogatást kapnak –e.</a:t>
            </a:r>
          </a:p>
          <a:p>
            <a:pPr marL="0" indent="0">
              <a:buNone/>
            </a:pPr>
            <a:endParaRPr lang="hu-HU" sz="1200" b="0" dirty="0">
              <a:latin typeface="BISansBa" panose="02000503040000020004" pitchFamily="2" charset="-70"/>
            </a:endParaRPr>
          </a:p>
          <a:p>
            <a:pPr marL="0" indent="0">
              <a:buNone/>
            </a:pPr>
            <a:r>
              <a:rPr lang="hu-HU" sz="1200" b="0" dirty="0">
                <a:latin typeface="BISansBa" panose="02000503040000020004" pitchFamily="2" charset="-70"/>
              </a:rPr>
              <a:t>Az elmúlt hetek, hónapok erőfeszítéseiről és felmutatott eredményeiről szól most a </a:t>
            </a:r>
            <a:r>
              <a:rPr lang="hu-HU" sz="1200" b="0" dirty="0" err="1">
                <a:latin typeface="BISansBa" panose="02000503040000020004" pitchFamily="2" charset="-70"/>
              </a:rPr>
              <a:t>Boehringer</a:t>
            </a:r>
            <a:r>
              <a:rPr lang="hu-HU" sz="1200" b="0" dirty="0">
                <a:latin typeface="BISansBa" panose="02000503040000020004" pitchFamily="2" charset="-70"/>
              </a:rPr>
              <a:t> </a:t>
            </a:r>
            <a:r>
              <a:rPr lang="hu-HU" sz="1200" b="0" dirty="0" err="1">
                <a:latin typeface="BISansBa" panose="02000503040000020004" pitchFamily="2" charset="-70"/>
              </a:rPr>
              <a:t>Ingelheim</a:t>
            </a:r>
            <a:r>
              <a:rPr lang="hu-HU" sz="1200" b="0" dirty="0">
                <a:latin typeface="BISansBa" panose="02000503040000020004" pitchFamily="2" charset="-70"/>
              </a:rPr>
              <a:t> </a:t>
            </a:r>
            <a:r>
              <a:rPr lang="hu-HU" sz="1200" b="0" dirty="0" err="1">
                <a:latin typeface="BISansBa" panose="02000503040000020004" pitchFamily="2" charset="-70"/>
              </a:rPr>
              <a:t>betegedukációs</a:t>
            </a:r>
            <a:r>
              <a:rPr lang="hu-HU" sz="1200" b="0" dirty="0">
                <a:latin typeface="BISansBa" panose="02000503040000020004" pitchFamily="2" charset="-70"/>
              </a:rPr>
              <a:t> pályázata. </a:t>
            </a:r>
            <a:endParaRPr lang="hu-HU" sz="1200" b="0" dirty="0" smtClean="0">
              <a:latin typeface="BISansBa" panose="02000503040000020004" pitchFamily="2" charset="-70"/>
            </a:endParaRPr>
          </a:p>
          <a:p>
            <a:pPr marL="0" indent="0">
              <a:buNone/>
            </a:pPr>
            <a:endParaRPr lang="hu-HU" sz="1200" b="0" dirty="0" smtClean="0">
              <a:latin typeface="BISansBa" panose="02000503040000020004" pitchFamily="2" charset="-70"/>
            </a:endParaRPr>
          </a:p>
        </p:txBody>
      </p:sp>
    </p:spTree>
    <p:extLst>
      <p:ext uri="{BB962C8B-B14F-4D97-AF65-F5344CB8AC3E}">
        <p14:creationId xmlns:p14="http://schemas.microsoft.com/office/powerpoint/2010/main" val="344570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0"/>
            <a:ext cx="3901879" cy="1097280"/>
          </a:xfrm>
        </p:spPr>
        <p:txBody>
          <a:bodyPr/>
          <a:lstStyle/>
          <a:p>
            <a:r>
              <a:rPr lang="hu-HU" sz="2000" dirty="0" smtClean="0"/>
              <a:t>Mi az az IPF?</a:t>
            </a:r>
            <a:endParaRPr lang="hu-HU" sz="20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4"/>
          </p:nvPr>
        </p:nvSpPr>
        <p:spPr>
          <a:xfrm>
            <a:off x="179512" y="1196752"/>
            <a:ext cx="3901879" cy="533408"/>
          </a:xfrm>
        </p:spPr>
        <p:txBody>
          <a:bodyPr/>
          <a:lstStyle/>
          <a:p>
            <a:r>
              <a:rPr lang="hu-HU" sz="1700" dirty="0" smtClean="0"/>
              <a:t>IPF: </a:t>
            </a:r>
            <a:r>
              <a:rPr lang="hu-HU" sz="1700" dirty="0" err="1">
                <a:latin typeface="BISansBa" panose="02000503040000020004" pitchFamily="2" charset="-70"/>
              </a:rPr>
              <a:t>Idiopathiás</a:t>
            </a:r>
            <a:r>
              <a:rPr lang="hu-HU" sz="1700" dirty="0">
                <a:latin typeface="BISansBa" panose="02000503040000020004" pitchFamily="2" charset="-70"/>
              </a:rPr>
              <a:t>  </a:t>
            </a:r>
            <a:r>
              <a:rPr lang="hu-HU" sz="1700" dirty="0" err="1">
                <a:latin typeface="BISansBa" panose="02000503040000020004" pitchFamily="2" charset="-70"/>
              </a:rPr>
              <a:t>Pulmonális</a:t>
            </a:r>
            <a:r>
              <a:rPr lang="hu-HU" sz="1700" dirty="0">
                <a:latin typeface="BISansBa" panose="02000503040000020004" pitchFamily="2" charset="-70"/>
              </a:rPr>
              <a:t> </a:t>
            </a:r>
            <a:r>
              <a:rPr lang="hu-HU" sz="1700" dirty="0" err="1">
                <a:latin typeface="BISansBa" panose="02000503040000020004" pitchFamily="2" charset="-70"/>
              </a:rPr>
              <a:t>Fibrózis</a:t>
            </a:r>
            <a:r>
              <a:rPr lang="hu-HU" sz="1700" dirty="0">
                <a:latin typeface="BISansBa" panose="02000503040000020004" pitchFamily="2" charset="-70"/>
              </a:rPr>
              <a:t> </a:t>
            </a:r>
            <a:endParaRPr lang="hu-HU" sz="1700" dirty="0"/>
          </a:p>
        </p:txBody>
      </p:sp>
      <p:sp>
        <p:nvSpPr>
          <p:cNvPr id="4" name="Tartalom helye 3"/>
          <p:cNvSpPr>
            <a:spLocks noGrp="1"/>
          </p:cNvSpPr>
          <p:nvPr>
            <p:ph sz="quarter" idx="17"/>
          </p:nvPr>
        </p:nvSpPr>
        <p:spPr>
          <a:xfrm>
            <a:off x="179512" y="1628800"/>
            <a:ext cx="8535014" cy="3922516"/>
          </a:xfrm>
        </p:spPr>
        <p:txBody>
          <a:bodyPr/>
          <a:lstStyle/>
          <a:p>
            <a:pPr marL="0" indent="0">
              <a:buNone/>
            </a:pPr>
            <a:r>
              <a:rPr lang="hu-HU" b="0" dirty="0" smtClean="0"/>
              <a:t>„ Ez a tüdőnek egy hegesedéssel járó megbetegedése. Lassan alakul ki és általában nagyon későn okoz tüneteket. A legfontosabb vezető tünet a terheléssel jelentkező nehézlégzés, a mély lélegzetvételkor jelentkező száraz köhögés…</a:t>
            </a:r>
          </a:p>
          <a:p>
            <a:pPr marL="0" indent="0">
              <a:buNone/>
            </a:pPr>
            <a:endParaRPr lang="hu-HU" b="0" dirty="0"/>
          </a:p>
          <a:p>
            <a:pPr marL="0" indent="0">
              <a:buNone/>
            </a:pPr>
            <a:r>
              <a:rPr lang="hu-HU" b="0" dirty="0" smtClean="0"/>
              <a:t>A célzott terápia a hegesedési folyamatot tudja gátolni, így a betegség lefolyása megállítható, vagy enyhíthető….”</a:t>
            </a:r>
          </a:p>
          <a:p>
            <a:pPr marL="0" indent="0">
              <a:buNone/>
            </a:pPr>
            <a:endParaRPr lang="hu-HU" b="0" dirty="0"/>
          </a:p>
          <a:p>
            <a:pPr marL="0" indent="0">
              <a:buNone/>
            </a:pPr>
            <a:r>
              <a:rPr lang="hu-HU" b="0" dirty="0" smtClean="0"/>
              <a:t>/Prof Dr Müller Veronika, SOTE Tüdőklinika/</a:t>
            </a:r>
            <a:endParaRPr lang="hu-HU" b="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019" y="2780928"/>
            <a:ext cx="6290981" cy="3562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977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/>
          <p:cNvSpPr>
            <a:spLocks noGrp="1"/>
          </p:cNvSpPr>
          <p:nvPr>
            <p:ph type="sldNum" sz="quarter" idx="4294967295"/>
          </p:nvPr>
        </p:nvSpPr>
        <p:spPr>
          <a:xfrm>
            <a:off x="3505200" y="6268623"/>
            <a:ext cx="2133600" cy="365125"/>
          </a:xfrm>
          <a:prstGeom prst="rect">
            <a:avLst/>
          </a:prstGeom>
        </p:spPr>
        <p:txBody>
          <a:bodyPr/>
          <a:lstStyle/>
          <a:p>
            <a:fld id="{3BBAF7C9-5045-4F7B-83CD-E2F5F98A2417}" type="slidenum">
              <a:rPr lang="en-US" altLang="en-US" smtClean="0"/>
              <a:pPr/>
              <a:t>4</a:t>
            </a:fld>
            <a:endParaRPr lang="en-US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2710"/>
            <a:ext cx="8448869" cy="528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APPLAUSE photo APPLAUS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1356636" cy="135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http://images.ddccdn.com/images/slideshow/1125-image-142076315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2225">
            <a:off x="7196646" y="977756"/>
            <a:ext cx="194901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>
            <a:spLocks noGrp="1"/>
          </p:cNvSpPr>
          <p:nvPr>
            <p:ph type="title"/>
          </p:nvPr>
        </p:nvSpPr>
        <p:spPr>
          <a:xfrm>
            <a:off x="200972" y="-315416"/>
            <a:ext cx="8691508" cy="1097280"/>
          </a:xfrm>
        </p:spPr>
        <p:txBody>
          <a:bodyPr/>
          <a:lstStyle/>
          <a:p>
            <a:r>
              <a:rPr lang="hu-HU" sz="2000" dirty="0" smtClean="0"/>
              <a:t>A </a:t>
            </a:r>
            <a:r>
              <a:rPr lang="hu-HU" sz="2000" dirty="0" err="1" smtClean="0"/>
              <a:t>Boehringer</a:t>
            </a:r>
            <a:r>
              <a:rPr lang="hu-HU" sz="2000" dirty="0" smtClean="0"/>
              <a:t> új innovatív  „</a:t>
            </a:r>
            <a:r>
              <a:rPr lang="hu-HU" sz="2000" dirty="0" err="1" smtClean="0"/>
              <a:t>áttörésterápia</a:t>
            </a:r>
            <a:r>
              <a:rPr lang="hu-HU" sz="2000" dirty="0" smtClean="0"/>
              <a:t> </a:t>
            </a:r>
            <a:r>
              <a:rPr lang="hu-HU" sz="2000" dirty="0" err="1" smtClean="0"/>
              <a:t>IPF-ben</a:t>
            </a:r>
            <a:r>
              <a:rPr lang="hu-HU" sz="2000" dirty="0" smtClean="0"/>
              <a:t>„ gyógyszerét törzskönyvezték 2015 januárjában</a:t>
            </a: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12176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>
            <p:snd r:embed="rId2" name="applause.wav"/>
          </p:stSnd>
        </p:sndAc>
      </p:transition>
    </mc:Choice>
    <mc:Fallback xmlns="">
      <p:transition spd="slow">
        <p:sndAc>
          <p:stSnd>
            <p:snd r:embed="rId6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47428" y="-101783"/>
            <a:ext cx="8213003" cy="1097280"/>
          </a:xfrm>
        </p:spPr>
        <p:txBody>
          <a:bodyPr/>
          <a:lstStyle/>
          <a:p>
            <a:r>
              <a:rPr lang="hu-HU" sz="2000" dirty="0" smtClean="0"/>
              <a:t>Miért volt a PROJECT Elindítására szükség?</a:t>
            </a:r>
            <a:endParaRPr lang="hu-HU" sz="20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4"/>
          </p:nvPr>
        </p:nvSpPr>
        <p:spPr>
          <a:xfrm>
            <a:off x="247429" y="1070242"/>
            <a:ext cx="6556819" cy="533408"/>
          </a:xfrm>
        </p:spPr>
        <p:txBody>
          <a:bodyPr/>
          <a:lstStyle/>
          <a:p>
            <a:r>
              <a:rPr lang="hu-HU" sz="1700" dirty="0" err="1" smtClean="0"/>
              <a:t>Sokismeretlenes</a:t>
            </a:r>
            <a:r>
              <a:rPr lang="hu-HU" sz="1700" dirty="0" smtClean="0"/>
              <a:t> egyenletet kellett megoldanunk</a:t>
            </a:r>
            <a:endParaRPr lang="hu-HU" sz="1700" dirty="0"/>
          </a:p>
        </p:txBody>
      </p:sp>
      <p:sp>
        <p:nvSpPr>
          <p:cNvPr id="4" name="Tartalom helye 3"/>
          <p:cNvSpPr>
            <a:spLocks noGrp="1"/>
          </p:cNvSpPr>
          <p:nvPr>
            <p:ph sz="quarter" idx="17"/>
          </p:nvPr>
        </p:nvSpPr>
        <p:spPr>
          <a:xfrm>
            <a:off x="1215980" y="1500522"/>
            <a:ext cx="7272808" cy="497712"/>
          </a:xfrm>
        </p:spPr>
        <p:txBody>
          <a:bodyPr/>
          <a:lstStyle/>
          <a:p>
            <a:r>
              <a:rPr lang="hu-HU" sz="1400" b="0" u="sng" dirty="0" smtClean="0"/>
              <a:t>Az IPF  betegség specifikus valódi terápia hiányában elhanyagolt terület volt az egész világon</a:t>
            </a:r>
            <a:r>
              <a:rPr lang="hu-HU" sz="1400" b="0" dirty="0" smtClean="0"/>
              <a:t>, a </a:t>
            </a:r>
            <a:r>
              <a:rPr lang="hu-HU" sz="1400" b="0" dirty="0" err="1" smtClean="0"/>
              <a:t>pulmonológusok</a:t>
            </a:r>
            <a:r>
              <a:rPr lang="hu-HU" sz="1400" b="0" dirty="0" smtClean="0"/>
              <a:t> is félrediagnosztizálták sokszor</a:t>
            </a:r>
          </a:p>
          <a:p>
            <a:pPr marL="0" indent="0">
              <a:buNone/>
            </a:pPr>
            <a:endParaRPr lang="hu-HU" sz="1400" b="0" dirty="0" smtClean="0"/>
          </a:p>
          <a:p>
            <a:r>
              <a:rPr lang="hu-HU" sz="1400" b="0" dirty="0" smtClean="0">
                <a:solidFill>
                  <a:srgbClr val="FF5050"/>
                </a:solidFill>
              </a:rPr>
              <a:t>Szakmai </a:t>
            </a:r>
            <a:r>
              <a:rPr lang="hu-HU" sz="1400" b="0" dirty="0" err="1" smtClean="0">
                <a:solidFill>
                  <a:srgbClr val="FF5050"/>
                </a:solidFill>
              </a:rPr>
              <a:t>orvosedukációs</a:t>
            </a:r>
            <a:r>
              <a:rPr lang="hu-HU" sz="1400" b="0" dirty="0" smtClean="0">
                <a:solidFill>
                  <a:srgbClr val="FF5050"/>
                </a:solidFill>
              </a:rPr>
              <a:t> kampányt indítottunk 2014 </a:t>
            </a:r>
            <a:r>
              <a:rPr lang="hu-HU" sz="1400" b="0" dirty="0" err="1" smtClean="0">
                <a:solidFill>
                  <a:srgbClr val="FF5050"/>
                </a:solidFill>
              </a:rPr>
              <a:t>aug-tól</a:t>
            </a:r>
            <a:r>
              <a:rPr lang="hu-HU" sz="1400" b="0" dirty="0" smtClean="0">
                <a:solidFill>
                  <a:srgbClr val="FF5050"/>
                </a:solidFill>
              </a:rPr>
              <a:t>, mely jelenleg is tart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48" y="1562506"/>
            <a:ext cx="648071" cy="6020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Tartalom helye 3"/>
          <p:cNvSpPr txBox="1">
            <a:spLocks/>
          </p:cNvSpPr>
          <p:nvPr/>
        </p:nvSpPr>
        <p:spPr bwMode="auto">
          <a:xfrm>
            <a:off x="1165839" y="2680652"/>
            <a:ext cx="7545229" cy="49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111069" indent="-111069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10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1pPr>
            <a:lvl2pPr marL="345902" indent="-117416" algn="l" rtl="0" eaLnBrk="0" fontAlgn="base" hangingPunct="0">
              <a:spcBef>
                <a:spcPct val="0"/>
              </a:spcBef>
              <a:spcAft>
                <a:spcPct val="0"/>
              </a:spcAft>
              <a:buFont typeface="Lucida Grande" charset="0"/>
              <a:buChar char="–"/>
              <a:defRPr sz="9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2pPr>
            <a:lvl3pPr marL="568041" indent="-111069"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 typeface="Lucida Grande" charset="0"/>
              <a:buChar char="›"/>
              <a:defRPr sz="900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3pPr>
            <a:lvl4pPr marL="913943" indent="-228486" algn="l" rtl="0" eaLnBrk="0" fontAlgn="base" hangingPunct="0">
              <a:lnSpc>
                <a:spcPts val="1799"/>
              </a:lnSpc>
              <a:spcBef>
                <a:spcPts val="200"/>
              </a:spcBef>
              <a:spcAft>
                <a:spcPts val="600"/>
              </a:spcAft>
              <a:buFont typeface="Lucida Grande" charset="0"/>
              <a:buChar char="»"/>
              <a:defRPr sz="13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4pPr>
            <a:lvl5pPr marL="1142429" indent="-228486" algn="l" rtl="0" eaLnBrk="0" fontAlgn="base" hangingPunct="0">
              <a:lnSpc>
                <a:spcPts val="1599"/>
              </a:lnSpc>
              <a:spcBef>
                <a:spcPts val="200"/>
              </a:spcBef>
              <a:spcAft>
                <a:spcPts val="600"/>
              </a:spcAft>
              <a:buFont typeface="Arial" pitchFamily="34" charset="0"/>
              <a:buChar char="•"/>
              <a:defRPr sz="11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5pPr>
            <a:lvl6pPr marL="2513343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314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286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257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400" b="0" dirty="0" smtClean="0"/>
              <a:t>Nem tudtuk, hogy mekkora betegcsoportról beszélünk, valamint azt sem, hogy milyen jellemzőik vannak. Nem állt semmilyen epidemiológiai adat rendelkezésünkre.</a:t>
            </a:r>
          </a:p>
          <a:p>
            <a:endParaRPr lang="hu-HU" sz="1400" b="0" dirty="0" smtClean="0"/>
          </a:p>
          <a:p>
            <a:r>
              <a:rPr lang="hu-HU" sz="1400" b="0" dirty="0">
                <a:solidFill>
                  <a:srgbClr val="FF5050"/>
                </a:solidFill>
              </a:rPr>
              <a:t>OEP adatbázis lekérdezés 2013-2014 évekről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78" y="2688939"/>
            <a:ext cx="648071" cy="6020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Tartalom helye 3"/>
          <p:cNvSpPr txBox="1">
            <a:spLocks/>
          </p:cNvSpPr>
          <p:nvPr/>
        </p:nvSpPr>
        <p:spPr bwMode="auto">
          <a:xfrm>
            <a:off x="1198455" y="3875183"/>
            <a:ext cx="7565247" cy="49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111069" indent="-111069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10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1pPr>
            <a:lvl2pPr marL="345902" indent="-117416" algn="l" rtl="0" eaLnBrk="0" fontAlgn="base" hangingPunct="0">
              <a:spcBef>
                <a:spcPct val="0"/>
              </a:spcBef>
              <a:spcAft>
                <a:spcPct val="0"/>
              </a:spcAft>
              <a:buFont typeface="Lucida Grande" charset="0"/>
              <a:buChar char="–"/>
              <a:defRPr sz="9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2pPr>
            <a:lvl3pPr marL="568041" indent="-111069"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 typeface="Lucida Grande" charset="0"/>
              <a:buChar char="›"/>
              <a:defRPr sz="900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3pPr>
            <a:lvl4pPr marL="913943" indent="-228486" algn="l" rtl="0" eaLnBrk="0" fontAlgn="base" hangingPunct="0">
              <a:lnSpc>
                <a:spcPts val="1799"/>
              </a:lnSpc>
              <a:spcBef>
                <a:spcPts val="200"/>
              </a:spcBef>
              <a:spcAft>
                <a:spcPts val="600"/>
              </a:spcAft>
              <a:buFont typeface="Lucida Grande" charset="0"/>
              <a:buChar char="»"/>
              <a:defRPr sz="13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4pPr>
            <a:lvl5pPr marL="1142429" indent="-228486" algn="l" rtl="0" eaLnBrk="0" fontAlgn="base" hangingPunct="0">
              <a:lnSpc>
                <a:spcPts val="1599"/>
              </a:lnSpc>
              <a:spcBef>
                <a:spcPts val="200"/>
              </a:spcBef>
              <a:spcAft>
                <a:spcPts val="600"/>
              </a:spcAft>
              <a:buFont typeface="Arial" pitchFamily="34" charset="0"/>
              <a:buChar char="•"/>
              <a:defRPr sz="11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5pPr>
            <a:lvl6pPr marL="2513343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314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286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257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400" b="0" dirty="0" smtClean="0"/>
              <a:t>Ismeretlen volt az </a:t>
            </a:r>
            <a:r>
              <a:rPr lang="hu-HU" sz="1400" b="0" dirty="0" err="1" smtClean="0"/>
              <a:t>IPF-es</a:t>
            </a:r>
            <a:r>
              <a:rPr lang="hu-HU" sz="1400" b="0" dirty="0" smtClean="0"/>
              <a:t> betegek problémája, mellyel naponta szembesülnek</a:t>
            </a:r>
          </a:p>
          <a:p>
            <a:endParaRPr lang="hu-HU" sz="1400" b="0" dirty="0">
              <a:solidFill>
                <a:srgbClr val="FF5050"/>
              </a:solidFill>
            </a:endParaRPr>
          </a:p>
          <a:p>
            <a:r>
              <a:rPr lang="hu-HU" sz="1400" b="0">
                <a:solidFill>
                  <a:srgbClr val="FF5050"/>
                </a:solidFill>
              </a:rPr>
              <a:t>Piackutatás </a:t>
            </a:r>
            <a:r>
              <a:rPr lang="hu-HU" sz="1400" b="0" smtClean="0">
                <a:solidFill>
                  <a:srgbClr val="FF5050"/>
                </a:solidFill>
              </a:rPr>
              <a:t>2015 </a:t>
            </a:r>
            <a:r>
              <a:rPr lang="hu-HU" sz="1400" b="0" dirty="0">
                <a:solidFill>
                  <a:srgbClr val="FF5050"/>
                </a:solidFill>
              </a:rPr>
              <a:t>január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29" y="3861048"/>
            <a:ext cx="648071" cy="6020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TextBox 188"/>
          <p:cNvSpPr txBox="1"/>
          <p:nvPr/>
        </p:nvSpPr>
        <p:spPr>
          <a:xfrm>
            <a:off x="4697068" y="995826"/>
            <a:ext cx="143701" cy="148833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49" dirty="0">
                <a:solidFill>
                  <a:srgbClr val="FFFFFF"/>
                </a:solidFill>
                <a:latin typeface="Arial Black"/>
                <a:ea typeface="ＭＳ Ｐゴシック" pitchFamily="34" charset="-128"/>
              </a:rPr>
              <a:t>1</a:t>
            </a:r>
          </a:p>
        </p:txBody>
      </p:sp>
      <p:pic>
        <p:nvPicPr>
          <p:cNvPr id="21" name="Picture 18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66" y="1828950"/>
            <a:ext cx="221282" cy="221283"/>
          </a:xfrm>
          <a:prstGeom prst="rect">
            <a:avLst/>
          </a:prstGeom>
          <a:effectLst>
            <a:outerShdw blurRad="114300" sx="102000" sy="102000" algn="ctr" rotWithShape="0">
              <a:prstClr val="black">
                <a:alpha val="30000"/>
              </a:prstClr>
            </a:outerShdw>
          </a:effectLst>
        </p:spPr>
      </p:pic>
      <p:sp>
        <p:nvSpPr>
          <p:cNvPr id="22" name="TextBox 183"/>
          <p:cNvSpPr txBox="1"/>
          <p:nvPr/>
        </p:nvSpPr>
        <p:spPr>
          <a:xfrm>
            <a:off x="223564" y="1849401"/>
            <a:ext cx="143701" cy="148833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u-HU" sz="1049" dirty="0">
                <a:solidFill>
                  <a:srgbClr val="FFFFFF"/>
                </a:solidFill>
                <a:latin typeface="Arial Black"/>
                <a:ea typeface="ＭＳ Ｐゴシック" pitchFamily="34" charset="-128"/>
              </a:rPr>
              <a:t>1</a:t>
            </a:r>
            <a:endParaRPr lang="en-GB" sz="1049" dirty="0">
              <a:solidFill>
                <a:srgbClr val="FFFFFF"/>
              </a:solidFill>
              <a:latin typeface="Arial Black"/>
              <a:ea typeface="ＭＳ Ｐゴシック" pitchFamily="34" charset="-128"/>
            </a:endParaRPr>
          </a:p>
        </p:txBody>
      </p:sp>
      <p:pic>
        <p:nvPicPr>
          <p:cNvPr id="23" name="Picture 18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8" y="2681514"/>
            <a:ext cx="221282" cy="221283"/>
          </a:xfrm>
          <a:prstGeom prst="rect">
            <a:avLst/>
          </a:prstGeom>
          <a:effectLst>
            <a:outerShdw blurRad="114300" sx="102000" sy="102000" algn="ctr" rotWithShape="0">
              <a:prstClr val="black">
                <a:alpha val="30000"/>
              </a:prstClr>
            </a:outerShdw>
          </a:effectLst>
        </p:spPr>
      </p:pic>
      <p:sp>
        <p:nvSpPr>
          <p:cNvPr id="24" name="TextBox 183"/>
          <p:cNvSpPr txBox="1"/>
          <p:nvPr/>
        </p:nvSpPr>
        <p:spPr>
          <a:xfrm>
            <a:off x="228656" y="2717738"/>
            <a:ext cx="143701" cy="148833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u-HU" sz="1049" dirty="0">
                <a:solidFill>
                  <a:srgbClr val="FFFFFF"/>
                </a:solidFill>
                <a:latin typeface="Arial Black"/>
                <a:ea typeface="ＭＳ Ｐゴシック" pitchFamily="34" charset="-128"/>
              </a:rPr>
              <a:t>2</a:t>
            </a:r>
            <a:endParaRPr lang="en-GB" sz="1049" dirty="0">
              <a:solidFill>
                <a:srgbClr val="FFFFFF"/>
              </a:solidFill>
              <a:latin typeface="Arial Black"/>
              <a:ea typeface="ＭＳ Ｐゴシック" pitchFamily="34" charset="-128"/>
            </a:endParaRPr>
          </a:p>
        </p:txBody>
      </p:sp>
      <p:pic>
        <p:nvPicPr>
          <p:cNvPr id="25" name="Picture 18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29" y="4860689"/>
            <a:ext cx="221282" cy="221283"/>
          </a:xfrm>
          <a:prstGeom prst="rect">
            <a:avLst/>
          </a:prstGeom>
          <a:effectLst>
            <a:outerShdw blurRad="114300" sx="102000" sy="102000" algn="ctr" rotWithShape="0">
              <a:prstClr val="black">
                <a:alpha val="30000"/>
              </a:prstClr>
            </a:outerShdw>
          </a:effectLst>
        </p:spPr>
      </p:pic>
      <p:sp>
        <p:nvSpPr>
          <p:cNvPr id="26" name="TextBox 183"/>
          <p:cNvSpPr txBox="1"/>
          <p:nvPr/>
        </p:nvSpPr>
        <p:spPr>
          <a:xfrm>
            <a:off x="286219" y="4896913"/>
            <a:ext cx="143701" cy="148833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u-HU" sz="1049" dirty="0">
                <a:solidFill>
                  <a:srgbClr val="FFFFFF"/>
                </a:solidFill>
                <a:latin typeface="Arial Black"/>
                <a:ea typeface="ＭＳ Ｐゴシック" pitchFamily="34" charset="-128"/>
              </a:rPr>
              <a:t>4</a:t>
            </a:r>
            <a:endParaRPr lang="en-GB" sz="1049" dirty="0">
              <a:solidFill>
                <a:srgbClr val="FFFFFF"/>
              </a:solidFill>
              <a:latin typeface="Arial Black"/>
              <a:ea typeface="ＭＳ Ｐゴシック" pitchFamily="34" charset="-128"/>
            </a:endParaRPr>
          </a:p>
        </p:txBody>
      </p:sp>
      <p:pic>
        <p:nvPicPr>
          <p:cNvPr id="30" name="Picture 18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29" y="3838959"/>
            <a:ext cx="221282" cy="221283"/>
          </a:xfrm>
          <a:prstGeom prst="rect">
            <a:avLst/>
          </a:prstGeom>
          <a:effectLst>
            <a:outerShdw blurRad="114300" sx="102000" sy="102000" algn="ctr" rotWithShape="0">
              <a:prstClr val="black">
                <a:alpha val="30000"/>
              </a:prstClr>
            </a:outerShdw>
          </a:effectLst>
        </p:spPr>
      </p:pic>
      <p:sp>
        <p:nvSpPr>
          <p:cNvPr id="31" name="TextBox 183"/>
          <p:cNvSpPr txBox="1"/>
          <p:nvPr/>
        </p:nvSpPr>
        <p:spPr>
          <a:xfrm>
            <a:off x="286219" y="3875183"/>
            <a:ext cx="143701" cy="148833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049" dirty="0">
                <a:solidFill>
                  <a:srgbClr val="FFFFFF"/>
                </a:solidFill>
                <a:latin typeface="Arial Black"/>
                <a:ea typeface="ＭＳ Ｐゴシック" pitchFamily="34" charset="-128"/>
              </a:rPr>
              <a:t>3</a:t>
            </a:r>
          </a:p>
        </p:txBody>
      </p:sp>
      <p:sp>
        <p:nvSpPr>
          <p:cNvPr id="32" name="Tartalom helye 3"/>
          <p:cNvSpPr txBox="1">
            <a:spLocks/>
          </p:cNvSpPr>
          <p:nvPr/>
        </p:nvSpPr>
        <p:spPr bwMode="auto">
          <a:xfrm>
            <a:off x="1174438" y="4971330"/>
            <a:ext cx="7718041" cy="49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111069" indent="-111069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10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1pPr>
            <a:lvl2pPr marL="345902" indent="-117416" algn="l" rtl="0" eaLnBrk="0" fontAlgn="base" hangingPunct="0">
              <a:spcBef>
                <a:spcPct val="0"/>
              </a:spcBef>
              <a:spcAft>
                <a:spcPct val="0"/>
              </a:spcAft>
              <a:buFont typeface="Lucida Grande" charset="0"/>
              <a:buChar char="–"/>
              <a:defRPr sz="9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2pPr>
            <a:lvl3pPr marL="568041" indent="-111069"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 typeface="Lucida Grande" charset="0"/>
              <a:buChar char="›"/>
              <a:defRPr sz="900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3pPr>
            <a:lvl4pPr marL="913943" indent="-228486" algn="l" rtl="0" eaLnBrk="0" fontAlgn="base" hangingPunct="0">
              <a:lnSpc>
                <a:spcPts val="1799"/>
              </a:lnSpc>
              <a:spcBef>
                <a:spcPts val="200"/>
              </a:spcBef>
              <a:spcAft>
                <a:spcPts val="600"/>
              </a:spcAft>
              <a:buFont typeface="Lucida Grande" charset="0"/>
              <a:buChar char="»"/>
              <a:defRPr sz="13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4pPr>
            <a:lvl5pPr marL="1142429" indent="-228486" algn="l" rtl="0" eaLnBrk="0" fontAlgn="base" hangingPunct="0">
              <a:lnSpc>
                <a:spcPts val="1599"/>
              </a:lnSpc>
              <a:spcBef>
                <a:spcPts val="200"/>
              </a:spcBef>
              <a:spcAft>
                <a:spcPts val="600"/>
              </a:spcAft>
              <a:buFont typeface="Arial" pitchFamily="34" charset="0"/>
              <a:buChar char="•"/>
              <a:defRPr sz="11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5pPr>
            <a:lvl6pPr marL="2513343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314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286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257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400" b="0" dirty="0" smtClean="0"/>
              <a:t>V</a:t>
            </a:r>
            <a:r>
              <a:rPr lang="hu-HU" sz="1400" b="0" dirty="0" smtClean="0"/>
              <a:t>alódi </a:t>
            </a:r>
            <a:r>
              <a:rPr lang="hu-HU" sz="1400" b="0" dirty="0" smtClean="0"/>
              <a:t>terápia az </a:t>
            </a:r>
            <a:r>
              <a:rPr lang="hu-HU" sz="1400" b="0" dirty="0" smtClean="0"/>
              <a:t>OFEV, mely  </a:t>
            </a:r>
            <a:r>
              <a:rPr lang="hu-HU" sz="1400" b="0" dirty="0" smtClean="0"/>
              <a:t>2015 januárjában törzskönyvezetté vált, de nem volt elérhető nálunk, illetve nem volt finanszírozva ez az extrém drága terápia</a:t>
            </a:r>
          </a:p>
          <a:p>
            <a:endParaRPr lang="hu-HU" sz="1400" b="0" dirty="0">
              <a:solidFill>
                <a:srgbClr val="FF5050"/>
              </a:solidFill>
            </a:endParaRPr>
          </a:p>
          <a:p>
            <a:r>
              <a:rPr lang="hu-HU" sz="1400" b="0" dirty="0" smtClean="0">
                <a:solidFill>
                  <a:srgbClr val="FF5050"/>
                </a:solidFill>
              </a:rPr>
              <a:t>OEP tárgyalások</a:t>
            </a:r>
            <a:endParaRPr lang="hu-HU" sz="1400" b="0" dirty="0">
              <a:solidFill>
                <a:srgbClr val="FF5050"/>
              </a:solidFill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1" y="4862782"/>
            <a:ext cx="648071" cy="6020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79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églalap 18"/>
          <p:cNvSpPr/>
          <p:nvPr/>
        </p:nvSpPr>
        <p:spPr>
          <a:xfrm>
            <a:off x="70095" y="692161"/>
            <a:ext cx="63546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2000" i="1" dirty="0">
                <a:solidFill>
                  <a:srgbClr val="0099A8"/>
                </a:solidFill>
                <a:latin typeface="Arial Black"/>
                <a:ea typeface="ＭＳ Ｐゴシック" pitchFamily="34" charset="-128"/>
              </a:rPr>
              <a:t>ISMERETLEN MÉRETŰ A </a:t>
            </a:r>
            <a:r>
              <a:rPr lang="hu-HU" sz="2000" i="1" dirty="0" smtClean="0">
                <a:solidFill>
                  <a:srgbClr val="0099A8"/>
                </a:solidFill>
                <a:latin typeface="Arial Black"/>
                <a:ea typeface="ＭＳ Ｐゴシック" pitchFamily="34" charset="-128"/>
              </a:rPr>
              <a:t>BETEGPOPULÁCIÓ</a:t>
            </a:r>
            <a:endParaRPr lang="hu-HU" sz="2000" i="1" dirty="0">
              <a:solidFill>
                <a:srgbClr val="0099A8"/>
              </a:solidFill>
              <a:latin typeface="Arial Black"/>
              <a:ea typeface="ＭＳ Ｐゴシック" pitchFamily="34" charset="-128"/>
            </a:endParaRPr>
          </a:p>
        </p:txBody>
      </p:sp>
      <p:sp>
        <p:nvSpPr>
          <p:cNvPr id="14" name="TextBox 10"/>
          <p:cNvSpPr txBox="1">
            <a:spLocks noChangeArrowheads="1"/>
          </p:cNvSpPr>
          <p:nvPr/>
        </p:nvSpPr>
        <p:spPr bwMode="auto">
          <a:xfrm>
            <a:off x="228600" y="6604000"/>
            <a:ext cx="457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457200" eaLnBrk="1" fontAlgn="base" hangingPunct="1">
              <a:spcBef>
                <a:spcPct val="0"/>
              </a:spcBef>
              <a:spcAft>
                <a:spcPct val="0"/>
              </a:spcAft>
            </a:pPr>
            <a:fld id="{C3961DDB-994F-8A4E-AB71-CA94C6A48163}" type="slidenum">
              <a:rPr lang="en-US" sz="1000" b="1">
                <a:solidFill>
                  <a:prstClr val="white"/>
                </a:solidFill>
                <a:latin typeface="Calibri"/>
                <a:cs typeface="Myriad Pro" charset="0"/>
              </a:rPr>
              <a:pPr defTabSz="457200" eaLnBrk="1" fontAlgn="base" hangingPunct="1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sz="1000" b="1" dirty="0">
              <a:solidFill>
                <a:prstClr val="white"/>
              </a:solidFill>
              <a:latin typeface="Calibri"/>
              <a:cs typeface="Myriad Pro" charset="0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bg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3" r="6977"/>
          <a:stretch>
            <a:fillRect/>
          </a:stretch>
        </p:blipFill>
        <p:spPr>
          <a:xfrm>
            <a:off x="2995003" y="2566238"/>
            <a:ext cx="4297780" cy="3085281"/>
          </a:xfrm>
          <a:prstGeom prst="rect">
            <a:avLst/>
          </a:prstGeom>
        </p:spPr>
      </p:pic>
      <p:sp>
        <p:nvSpPr>
          <p:cNvPr id="6" name="Ellipszis 5"/>
          <p:cNvSpPr/>
          <p:nvPr/>
        </p:nvSpPr>
        <p:spPr>
          <a:xfrm>
            <a:off x="4279805" y="4966119"/>
            <a:ext cx="144000" cy="14361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hu-HU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8" name="Ellipszis 7"/>
          <p:cNvSpPr/>
          <p:nvPr/>
        </p:nvSpPr>
        <p:spPr>
          <a:xfrm>
            <a:off x="4351813" y="3885600"/>
            <a:ext cx="144000" cy="14361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hu-HU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9" name="Ellipszis 8"/>
          <p:cNvSpPr/>
          <p:nvPr/>
        </p:nvSpPr>
        <p:spPr>
          <a:xfrm>
            <a:off x="5143893" y="4677688"/>
            <a:ext cx="144000" cy="14361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hu-HU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0" name="Ellipszis 9"/>
          <p:cNvSpPr/>
          <p:nvPr/>
        </p:nvSpPr>
        <p:spPr>
          <a:xfrm>
            <a:off x="4711853" y="3741584"/>
            <a:ext cx="144000" cy="14361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hu-HU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2" name="Auf der gleichen Seite des Rechtecks liegende Ecken abrunden 5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5503926" y="1869375"/>
            <a:ext cx="3102954" cy="659135"/>
          </a:xfrm>
          <a:prstGeom prst="rect">
            <a:avLst/>
          </a:prstGeom>
          <a:solidFill>
            <a:srgbClr val="0070C0"/>
          </a:solidFill>
          <a:ln w="952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72000" rIns="9144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prstClr val="white"/>
                </a:solidFill>
              </a:rPr>
              <a:t>Korányi </a:t>
            </a:r>
            <a:r>
              <a:rPr lang="en-US" sz="1200" b="1" dirty="0">
                <a:solidFill>
                  <a:prstClr val="white"/>
                </a:solidFill>
              </a:rPr>
              <a:t>National Institute of Tuberculosis and </a:t>
            </a:r>
            <a:r>
              <a:rPr lang="en-US" sz="1200" b="1" dirty="0" smtClean="0">
                <a:solidFill>
                  <a:prstClr val="white"/>
                </a:solidFill>
              </a:rPr>
              <a:t>Pulmonology</a:t>
            </a:r>
            <a:r>
              <a:rPr lang="hu-HU" sz="1200" b="1" dirty="0" smtClean="0">
                <a:solidFill>
                  <a:prstClr val="white"/>
                </a:solidFill>
              </a:rPr>
              <a:t>, Budapest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1200" b="1" dirty="0" smtClean="0">
                <a:solidFill>
                  <a:prstClr val="white"/>
                </a:solidFill>
              </a:rPr>
              <a:t>19-25 kezelt beteg /év</a:t>
            </a:r>
            <a:endParaRPr lang="en-US" sz="1200" b="1" dirty="0">
              <a:solidFill>
                <a:prstClr val="white"/>
              </a:solidFill>
            </a:endParaRPr>
          </a:p>
        </p:txBody>
      </p:sp>
      <p:sp>
        <p:nvSpPr>
          <p:cNvPr id="15" name="Auf der gleichen Seite des Rechtecks liegende Ecken abrunden 5"/>
          <p:cNvSpPr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5641331" y="4813312"/>
            <a:ext cx="3102954" cy="512447"/>
          </a:xfrm>
          <a:prstGeom prst="rect">
            <a:avLst/>
          </a:prstGeom>
          <a:solidFill>
            <a:srgbClr val="0070C0"/>
          </a:solidFill>
          <a:ln w="952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72000" rIns="9144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1200" b="1" dirty="0" smtClean="0">
                <a:solidFill>
                  <a:prstClr val="white"/>
                </a:solidFill>
              </a:rPr>
              <a:t>SZTE </a:t>
            </a:r>
            <a:r>
              <a:rPr lang="hu-HU" sz="1200" b="1" dirty="0">
                <a:solidFill>
                  <a:prstClr val="white"/>
                </a:solidFill>
              </a:rPr>
              <a:t>- </a:t>
            </a:r>
            <a:r>
              <a:rPr lang="en-US" sz="1200" b="1" dirty="0" smtClean="0">
                <a:solidFill>
                  <a:prstClr val="white"/>
                </a:solidFill>
              </a:rPr>
              <a:t>Department</a:t>
            </a:r>
            <a:r>
              <a:rPr lang="hu-HU" sz="1200" b="1" dirty="0" smtClean="0">
                <a:solidFill>
                  <a:prstClr val="white"/>
                </a:solidFill>
              </a:rPr>
              <a:t> </a:t>
            </a:r>
            <a:r>
              <a:rPr lang="hu-HU" sz="1200" b="1" dirty="0">
                <a:solidFill>
                  <a:prstClr val="white"/>
                </a:solidFill>
              </a:rPr>
              <a:t>of </a:t>
            </a:r>
            <a:r>
              <a:rPr lang="en-US" sz="1200" b="1" dirty="0" smtClean="0">
                <a:solidFill>
                  <a:prstClr val="white"/>
                </a:solidFill>
              </a:rPr>
              <a:t>Pulmonology</a:t>
            </a:r>
            <a:r>
              <a:rPr lang="hu-HU" sz="1200" dirty="0" smtClean="0">
                <a:solidFill>
                  <a:prstClr val="white"/>
                </a:solidFill>
              </a:rPr>
              <a:t>, Szeged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1200" b="1" dirty="0" smtClean="0">
                <a:solidFill>
                  <a:prstClr val="white"/>
                </a:solidFill>
              </a:rPr>
              <a:t>10 kezelt beteg / év</a:t>
            </a:r>
            <a:endParaRPr lang="hu-HU" sz="1200" b="1" dirty="0">
              <a:solidFill>
                <a:prstClr val="white"/>
              </a:solidFill>
            </a:endParaRPr>
          </a:p>
        </p:txBody>
      </p:sp>
      <p:sp>
        <p:nvSpPr>
          <p:cNvPr id="17" name="Auf der gleichen Seite des Rechtecks liegende Ecken abrunden 5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391358" y="2085400"/>
            <a:ext cx="3102954" cy="504056"/>
          </a:xfrm>
          <a:prstGeom prst="rect">
            <a:avLst/>
          </a:prstGeom>
          <a:solidFill>
            <a:srgbClr val="0070C0"/>
          </a:solidFill>
          <a:ln w="952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72000" rIns="9144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prstClr val="white"/>
                </a:solidFill>
              </a:rPr>
              <a:t>SE Department of Pulmonology</a:t>
            </a:r>
            <a:r>
              <a:rPr lang="hu-HU" sz="1200" b="1" dirty="0" smtClean="0">
                <a:solidFill>
                  <a:prstClr val="white"/>
                </a:solidFill>
              </a:rPr>
              <a:t>, Budapest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1200" b="1" dirty="0" smtClean="0">
                <a:solidFill>
                  <a:prstClr val="white"/>
                </a:solidFill>
              </a:rPr>
              <a:t>(30 kezelt beteg/év)</a:t>
            </a:r>
            <a:endParaRPr lang="en-US" sz="1200" dirty="0">
              <a:solidFill>
                <a:prstClr val="white"/>
              </a:solidFill>
            </a:endParaRPr>
          </a:p>
        </p:txBody>
      </p:sp>
      <p:sp>
        <p:nvSpPr>
          <p:cNvPr id="20" name="Auf der gleichen Seite des Rechtecks liegende Ecken abrunden 5"/>
          <p:cNvSpPr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391358" y="4677688"/>
            <a:ext cx="3102954" cy="648072"/>
          </a:xfrm>
          <a:prstGeom prst="rect">
            <a:avLst/>
          </a:prstGeom>
          <a:solidFill>
            <a:srgbClr val="0070C0"/>
          </a:solidFill>
          <a:ln w="952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72000" rIns="9144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>
                <a:solidFill>
                  <a:prstClr val="white"/>
                </a:solidFill>
              </a:rPr>
              <a:t>PTE Clinical Center -  Department of </a:t>
            </a:r>
            <a:r>
              <a:rPr lang="en-US" sz="1200" b="1" dirty="0" smtClean="0">
                <a:solidFill>
                  <a:prstClr val="white"/>
                </a:solidFill>
              </a:rPr>
              <a:t>Medicine</a:t>
            </a:r>
            <a:r>
              <a:rPr lang="hu-HU" sz="1200" b="1" dirty="0" smtClean="0">
                <a:solidFill>
                  <a:prstClr val="white"/>
                </a:solidFill>
              </a:rPr>
              <a:t>, Pécs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1200" b="1" dirty="0" smtClean="0">
                <a:solidFill>
                  <a:prstClr val="white"/>
                </a:solidFill>
              </a:rPr>
              <a:t>15-20 kezelt beteg /év</a:t>
            </a:r>
            <a:endParaRPr lang="en-US" sz="1200" dirty="0">
              <a:solidFill>
                <a:prstClr val="white"/>
              </a:solidFill>
            </a:endParaRPr>
          </a:p>
        </p:txBody>
      </p:sp>
      <p:sp>
        <p:nvSpPr>
          <p:cNvPr id="22" name="Auf der gleichen Seite des Rechtecks liegende Ecken abrunden 5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-40690" y="3381544"/>
            <a:ext cx="3102954" cy="504056"/>
          </a:xfrm>
          <a:prstGeom prst="rect">
            <a:avLst/>
          </a:prstGeom>
          <a:solidFill>
            <a:srgbClr val="0070C0"/>
          </a:solidFill>
          <a:ln w="952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72000" rIns="9144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1200" b="1" dirty="0" smtClean="0">
                <a:solidFill>
                  <a:prstClr val="white"/>
                </a:solidFill>
              </a:rPr>
              <a:t>Szent György </a:t>
            </a:r>
            <a:r>
              <a:rPr lang="en-US" sz="1200" b="1" dirty="0" smtClean="0">
                <a:solidFill>
                  <a:prstClr val="white"/>
                </a:solidFill>
              </a:rPr>
              <a:t>Hospital</a:t>
            </a:r>
            <a:r>
              <a:rPr lang="hu-HU" sz="1200" b="1" dirty="0" smtClean="0">
                <a:solidFill>
                  <a:prstClr val="white"/>
                </a:solidFill>
              </a:rPr>
              <a:t>, Székesfehérvár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1200" b="1" dirty="0" smtClean="0">
                <a:solidFill>
                  <a:prstClr val="white"/>
                </a:solidFill>
              </a:rPr>
              <a:t>1-3 kezelt beteg /év</a:t>
            </a:r>
            <a:endParaRPr lang="en-US" sz="1200" dirty="0">
              <a:solidFill>
                <a:prstClr val="white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207442" y="5834868"/>
            <a:ext cx="8757046" cy="9541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b="1" dirty="0" smtClean="0">
                <a:solidFill>
                  <a:prstClr val="black"/>
                </a:solidFill>
              </a:rPr>
              <a:t>Nehéz megbecsülni az </a:t>
            </a:r>
            <a:r>
              <a:rPr lang="hu-HU" sz="1400" b="1" dirty="0" err="1" smtClean="0">
                <a:solidFill>
                  <a:prstClr val="black"/>
                </a:solidFill>
              </a:rPr>
              <a:t>IPF-es</a:t>
            </a:r>
            <a:r>
              <a:rPr lang="hu-HU" sz="1400" b="1" dirty="0" smtClean="0">
                <a:solidFill>
                  <a:prstClr val="black"/>
                </a:solidFill>
              </a:rPr>
              <a:t> betegek számát</a:t>
            </a:r>
          </a:p>
          <a:p>
            <a:pPr marL="742950" lvl="1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err="1">
                <a:solidFill>
                  <a:prstClr val="black"/>
                </a:solidFill>
              </a:rPr>
              <a:t>Kb</a:t>
            </a:r>
            <a:r>
              <a:rPr lang="hu-HU" sz="1400" dirty="0">
                <a:solidFill>
                  <a:prstClr val="black"/>
                </a:solidFill>
              </a:rPr>
              <a:t> 140 beteget kezelnek az orvosok, a többi közel 1000 beteg nem kerül </a:t>
            </a:r>
            <a:r>
              <a:rPr lang="hu-HU" sz="1400" dirty="0" err="1" smtClean="0">
                <a:solidFill>
                  <a:prstClr val="black"/>
                </a:solidFill>
              </a:rPr>
              <a:t>hospitalizációra</a:t>
            </a:r>
            <a:endParaRPr lang="en-US" sz="1400" b="1" dirty="0">
              <a:solidFill>
                <a:prstClr val="black"/>
              </a:solidFill>
            </a:endParaRPr>
          </a:p>
          <a:p>
            <a:pPr marL="285750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b="1" dirty="0" smtClean="0">
                <a:solidFill>
                  <a:prstClr val="black"/>
                </a:solidFill>
              </a:rPr>
              <a:t>A betegek 70-90 %-a nem kerül evvel a diagnózissal ellátásra</a:t>
            </a:r>
          </a:p>
          <a:p>
            <a:pPr marL="742950" lvl="1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Másra kódolják…</a:t>
            </a:r>
            <a:r>
              <a:rPr lang="en-US" sz="1400" dirty="0" smtClean="0">
                <a:solidFill>
                  <a:prstClr val="black"/>
                </a:solidFill>
              </a:rPr>
              <a:t> </a:t>
            </a:r>
            <a:endParaRPr lang="hu-HU" sz="1400" dirty="0" smtClean="0">
              <a:solidFill>
                <a:prstClr val="black"/>
              </a:solidFill>
            </a:endParaRPr>
          </a:p>
        </p:txBody>
      </p:sp>
      <p:cxnSp>
        <p:nvCxnSpPr>
          <p:cNvPr id="5" name="Egyenes összekötő nyíllal 4"/>
          <p:cNvCxnSpPr/>
          <p:nvPr/>
        </p:nvCxnSpPr>
        <p:spPr>
          <a:xfrm>
            <a:off x="3062264" y="2589456"/>
            <a:ext cx="1558507" cy="115212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Egyenes összekötő nyíllal 24"/>
          <p:cNvCxnSpPr/>
          <p:nvPr/>
        </p:nvCxnSpPr>
        <p:spPr>
          <a:xfrm flipH="1">
            <a:off x="4855853" y="2719779"/>
            <a:ext cx="1872208" cy="1021805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Egyenes összekötő nyíllal 25"/>
          <p:cNvCxnSpPr/>
          <p:nvPr/>
        </p:nvCxnSpPr>
        <p:spPr>
          <a:xfrm flipV="1">
            <a:off x="3367064" y="5109736"/>
            <a:ext cx="912741" cy="415205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Egyenes összekötő nyíllal 26"/>
          <p:cNvCxnSpPr/>
          <p:nvPr/>
        </p:nvCxnSpPr>
        <p:spPr>
          <a:xfrm flipV="1">
            <a:off x="3062264" y="3957408"/>
            <a:ext cx="1217541" cy="1420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Egyenes összekötő nyíllal 29"/>
          <p:cNvCxnSpPr/>
          <p:nvPr/>
        </p:nvCxnSpPr>
        <p:spPr>
          <a:xfrm flipH="1" flipV="1">
            <a:off x="5287893" y="4821305"/>
            <a:ext cx="301483" cy="288431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Cím 3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sz="1700" kern="1200" dirty="0">
                <a:solidFill>
                  <a:srgbClr val="0099A8"/>
                </a:solidFill>
                <a:latin typeface="Arial Black"/>
                <a:ea typeface="ＭＳ Ｐゴシック" pitchFamily="34" charset="-128"/>
                <a:cs typeface="+mn-cs"/>
              </a:rPr>
              <a:t>1100 beteg lehet </a:t>
            </a:r>
            <a:r>
              <a:rPr lang="hu-HU" sz="1700" kern="1200" dirty="0" err="1">
                <a:solidFill>
                  <a:srgbClr val="0099A8"/>
                </a:solidFill>
                <a:latin typeface="Arial Black"/>
                <a:ea typeface="ＭＳ Ｐゴシック" pitchFamily="34" charset="-128"/>
                <a:cs typeface="+mn-cs"/>
              </a:rPr>
              <a:t>Mo-on</a:t>
            </a:r>
            <a:endParaRPr lang="hu-HU" sz="1700" kern="1200" dirty="0">
              <a:solidFill>
                <a:srgbClr val="0099A8"/>
              </a:solidFill>
              <a:latin typeface="Arial Black"/>
              <a:ea typeface="ＭＳ Ｐゴシック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77716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Ív 14"/>
          <p:cNvSpPr/>
          <p:nvPr/>
        </p:nvSpPr>
        <p:spPr>
          <a:xfrm>
            <a:off x="-2340768" y="1268760"/>
            <a:ext cx="3983240" cy="4896544"/>
          </a:xfrm>
          <a:prstGeom prst="arc">
            <a:avLst>
              <a:gd name="adj1" fmla="val 16602271"/>
              <a:gd name="adj2" fmla="val 4974533"/>
            </a:avLst>
          </a:pr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prstClr val="black"/>
              </a:solidFill>
            </a:endParaRPr>
          </a:p>
        </p:txBody>
      </p:sp>
      <p:sp>
        <p:nvSpPr>
          <p:cNvPr id="19" name="Téglalap 18"/>
          <p:cNvSpPr/>
          <p:nvPr/>
        </p:nvSpPr>
        <p:spPr>
          <a:xfrm>
            <a:off x="208128" y="401875"/>
            <a:ext cx="53878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hu-HU" sz="2000" i="1" dirty="0">
                <a:solidFill>
                  <a:srgbClr val="0099A8"/>
                </a:solidFill>
                <a:latin typeface="Arial Black"/>
                <a:ea typeface="ＭＳ Ｐゴシック" pitchFamily="34" charset="-128"/>
              </a:rPr>
              <a:t>MIT MUTATNAK A PIACKUTATÁSOK?</a:t>
            </a:r>
            <a:endParaRPr lang="en-US" sz="2000" i="1" dirty="0">
              <a:solidFill>
                <a:srgbClr val="0099A8"/>
              </a:solidFill>
              <a:latin typeface="Arial Black"/>
              <a:ea typeface="ＭＳ Ｐゴシック" pitchFamily="34" charset="-128"/>
            </a:endParaRPr>
          </a:p>
        </p:txBody>
      </p:sp>
      <p:sp>
        <p:nvSpPr>
          <p:cNvPr id="14" name="TextBox 10"/>
          <p:cNvSpPr txBox="1">
            <a:spLocks noChangeArrowheads="1"/>
          </p:cNvSpPr>
          <p:nvPr/>
        </p:nvSpPr>
        <p:spPr bwMode="auto">
          <a:xfrm>
            <a:off x="228600" y="6604000"/>
            <a:ext cx="457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457200" eaLnBrk="1" fontAlgn="base" hangingPunct="1">
              <a:spcBef>
                <a:spcPct val="0"/>
              </a:spcBef>
              <a:spcAft>
                <a:spcPct val="0"/>
              </a:spcAft>
            </a:pPr>
            <a:fld id="{C3961DDB-994F-8A4E-AB71-CA94C6A48163}" type="slidenum">
              <a:rPr lang="en-US" sz="1000" b="1">
                <a:solidFill>
                  <a:prstClr val="white"/>
                </a:solidFill>
                <a:latin typeface="Calibri"/>
                <a:cs typeface="Myriad Pro" charset="0"/>
              </a:rPr>
              <a:pPr defTabSz="457200" eaLnBrk="1" fontAlgn="base" hangingPunct="1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sz="1000" b="1">
              <a:solidFill>
                <a:prstClr val="white"/>
              </a:solidFill>
              <a:latin typeface="Calibri"/>
              <a:cs typeface="Myriad Pro" charset="0"/>
            </a:endParaRPr>
          </a:p>
        </p:txBody>
      </p:sp>
      <p:sp>
        <p:nvSpPr>
          <p:cNvPr id="25" name="Lekerekített téglalap 24"/>
          <p:cNvSpPr/>
          <p:nvPr/>
        </p:nvSpPr>
        <p:spPr>
          <a:xfrm>
            <a:off x="2023793" y="3492011"/>
            <a:ext cx="6768752" cy="177069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>
            <a:spAutoFit/>
          </a:bodyPr>
          <a:lstStyle/>
          <a:p>
            <a:pPr marL="0" lvl="1" fontAlgn="base">
              <a:spcBef>
                <a:spcPct val="0"/>
              </a:spcBef>
              <a:spcAft>
                <a:spcPct val="0"/>
              </a:spcAft>
            </a:pPr>
            <a:r>
              <a:rPr lang="hu-HU" sz="1400" b="1" dirty="0" smtClean="0">
                <a:solidFill>
                  <a:prstClr val="black"/>
                </a:solidFill>
              </a:rPr>
              <a:t>NAGYON KEVÉS AZ </a:t>
            </a:r>
            <a:r>
              <a:rPr lang="hu-HU" sz="1400" b="1" dirty="0" err="1" smtClean="0">
                <a:solidFill>
                  <a:prstClr val="black"/>
                </a:solidFill>
              </a:rPr>
              <a:t>IPF-re</a:t>
            </a:r>
            <a:r>
              <a:rPr lang="hu-HU" sz="1400" b="1" dirty="0" smtClean="0">
                <a:solidFill>
                  <a:prstClr val="black"/>
                </a:solidFill>
              </a:rPr>
              <a:t> SZAKOSODOTT ORVOS</a:t>
            </a:r>
            <a:endParaRPr lang="en-US" sz="1400" b="1" dirty="0" smtClean="0">
              <a:solidFill>
                <a:prstClr val="black"/>
              </a:solidFill>
            </a:endParaRPr>
          </a:p>
          <a:p>
            <a:pPr marL="182563" lvl="1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A legnagyobb kihívást az jelenti, hogy </a:t>
            </a:r>
            <a:r>
              <a:rPr lang="hu-HU" sz="1400" dirty="0" err="1" smtClean="0">
                <a:solidFill>
                  <a:prstClr val="black"/>
                </a:solidFill>
              </a:rPr>
              <a:t>megkülönböztesség</a:t>
            </a:r>
            <a:r>
              <a:rPr lang="hu-HU" sz="1400" dirty="0" smtClean="0">
                <a:solidFill>
                  <a:prstClr val="black"/>
                </a:solidFill>
              </a:rPr>
              <a:t> az ILD betegségektől</a:t>
            </a:r>
          </a:p>
          <a:p>
            <a:pPr marL="182563" lvl="1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A biztos diagnózis és a terápia megkezdése között hosszú hónapok (évek) telhetnek el</a:t>
            </a:r>
          </a:p>
          <a:p>
            <a:pPr marL="182563" lvl="1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Gyakori az asztmaként, </a:t>
            </a:r>
            <a:r>
              <a:rPr lang="hu-HU" sz="1400" dirty="0" err="1" smtClean="0">
                <a:solidFill>
                  <a:prstClr val="black"/>
                </a:solidFill>
              </a:rPr>
              <a:t>COPD-ként</a:t>
            </a:r>
            <a:r>
              <a:rPr lang="hu-HU" sz="1400" dirty="0" smtClean="0">
                <a:solidFill>
                  <a:prstClr val="black"/>
                </a:solidFill>
              </a:rPr>
              <a:t> , tüdőgyulladásként való  félrediagnosztizálás</a:t>
            </a:r>
          </a:p>
          <a:p>
            <a:pPr marL="182563" lvl="1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1400" dirty="0" smtClean="0">
              <a:solidFill>
                <a:prstClr val="black"/>
              </a:solidFill>
            </a:endParaRPr>
          </a:p>
        </p:txBody>
      </p:sp>
      <p:sp>
        <p:nvSpPr>
          <p:cNvPr id="29" name="Lekerekített téglalap 28"/>
          <p:cNvSpPr/>
          <p:nvPr/>
        </p:nvSpPr>
        <p:spPr>
          <a:xfrm>
            <a:off x="1520789" y="1226965"/>
            <a:ext cx="7227675" cy="105560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1400" b="1" dirty="0" smtClean="0">
                <a:solidFill>
                  <a:prstClr val="black"/>
                </a:solidFill>
              </a:rPr>
              <a:t>RITKA BETEGSÉG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leggyakrabban a 65 év felettieket érinti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Nincs egyértelmű betegségprofil, a betegcsoport nem homogén ( enyhe, középsúlyos, súlyos)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30" name="Lekerekített téglalap 29"/>
          <p:cNvSpPr/>
          <p:nvPr/>
        </p:nvSpPr>
        <p:spPr>
          <a:xfrm>
            <a:off x="2267744" y="2469894"/>
            <a:ext cx="6480720" cy="8172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>
            <a:spAutoFit/>
          </a:bodyPr>
          <a:lstStyle/>
          <a:p>
            <a:pPr marL="0" lvl="1" fontAlgn="base">
              <a:spcBef>
                <a:spcPct val="0"/>
              </a:spcBef>
              <a:spcAft>
                <a:spcPct val="0"/>
              </a:spcAft>
            </a:pPr>
            <a:r>
              <a:rPr lang="hu-HU" sz="1400" b="1" dirty="0" smtClean="0">
                <a:solidFill>
                  <a:prstClr val="black"/>
                </a:solidFill>
              </a:rPr>
              <a:t>A DIAGNOSZTIKA DRÁGA ÉS BONYOLULT</a:t>
            </a:r>
            <a:endParaRPr lang="en-US" sz="1400" b="1" dirty="0" smtClean="0">
              <a:solidFill>
                <a:prstClr val="black"/>
              </a:solidFill>
            </a:endParaRPr>
          </a:p>
          <a:p>
            <a:pPr marL="182563" lvl="1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Maguk a </a:t>
            </a:r>
            <a:r>
              <a:rPr lang="hu-HU" sz="1400" dirty="0" err="1" smtClean="0">
                <a:solidFill>
                  <a:prstClr val="black"/>
                </a:solidFill>
              </a:rPr>
              <a:t>pulmonológusok</a:t>
            </a:r>
            <a:r>
              <a:rPr lang="hu-HU" sz="1400" dirty="0" smtClean="0">
                <a:solidFill>
                  <a:prstClr val="black"/>
                </a:solidFill>
              </a:rPr>
              <a:t>, radiológusok sem jártasak benne</a:t>
            </a:r>
          </a:p>
          <a:p>
            <a:pPr marL="182563" lvl="1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Gyakori a fel nem ismert esetek száma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34" name="Lekerekített téglalap 33"/>
          <p:cNvSpPr/>
          <p:nvPr/>
        </p:nvSpPr>
        <p:spPr>
          <a:xfrm>
            <a:off x="1642472" y="5517738"/>
            <a:ext cx="7155665" cy="8172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>
            <a:spAutoFit/>
          </a:bodyPr>
          <a:lstStyle/>
          <a:p>
            <a:pPr marL="0" lvl="1" fontAlgn="base">
              <a:spcBef>
                <a:spcPct val="0"/>
              </a:spcBef>
              <a:spcAft>
                <a:spcPct val="0"/>
              </a:spcAft>
            </a:pPr>
            <a:r>
              <a:rPr lang="hu-HU" sz="1400" b="1" dirty="0" smtClean="0">
                <a:solidFill>
                  <a:prstClr val="black"/>
                </a:solidFill>
              </a:rPr>
              <a:t>NEM ÉRHETŐ EL MINDENHOL A PULMOAMBULANCIA</a:t>
            </a:r>
          </a:p>
          <a:p>
            <a:pPr marL="285750" lvl="1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A </a:t>
            </a:r>
            <a:r>
              <a:rPr lang="hu-HU" sz="1400" dirty="0" err="1" smtClean="0">
                <a:solidFill>
                  <a:prstClr val="black"/>
                </a:solidFill>
              </a:rPr>
              <a:t>betegútmanagement</a:t>
            </a:r>
            <a:r>
              <a:rPr lang="hu-HU" sz="1400" dirty="0" smtClean="0">
                <a:solidFill>
                  <a:prstClr val="black"/>
                </a:solidFill>
              </a:rPr>
              <a:t> nehezen megvalósítható</a:t>
            </a:r>
          </a:p>
          <a:p>
            <a:pPr marL="285750" lvl="1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1400" dirty="0" smtClean="0">
                <a:solidFill>
                  <a:prstClr val="black"/>
                </a:solidFill>
              </a:rPr>
              <a:t>Leggyakrabban a háziorvosoknál akadnak el a betegek, szakorvoshoz el sem jutnak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37" name="Kép 3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6" b="21532"/>
          <a:stretch/>
        </p:blipFill>
        <p:spPr>
          <a:xfrm>
            <a:off x="1090168" y="2469894"/>
            <a:ext cx="1177576" cy="12057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Kép 3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3" b="26141"/>
          <a:stretch/>
        </p:blipFill>
        <p:spPr>
          <a:xfrm>
            <a:off x="370088" y="4941168"/>
            <a:ext cx="1177576" cy="11531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Kép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41" b="19428"/>
          <a:stretch/>
        </p:blipFill>
        <p:spPr>
          <a:xfrm>
            <a:off x="348749" y="1196752"/>
            <a:ext cx="1126907" cy="12152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Kép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2" r="15011"/>
          <a:stretch/>
        </p:blipFill>
        <p:spPr>
          <a:xfrm>
            <a:off x="971600" y="3813552"/>
            <a:ext cx="1159588" cy="11276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97010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92" y="-387424"/>
            <a:ext cx="3899052" cy="1094504"/>
          </a:xfrm>
        </p:spPr>
        <p:txBody>
          <a:bodyPr>
            <a:normAutofit/>
          </a:bodyPr>
          <a:lstStyle/>
          <a:p>
            <a:r>
              <a:rPr lang="hu-HU" sz="2000" dirty="0" smtClean="0"/>
              <a:t>Ki a célcsoportunk?</a:t>
            </a:r>
            <a:endParaRPr lang="en-GB" sz="2000" dirty="0"/>
          </a:p>
        </p:txBody>
      </p:sp>
      <p:graphicFrame>
        <p:nvGraphicFramePr>
          <p:cNvPr id="26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2090688"/>
              </p:ext>
            </p:extLst>
          </p:nvPr>
        </p:nvGraphicFramePr>
        <p:xfrm>
          <a:off x="1120213" y="1700213"/>
          <a:ext cx="6893902" cy="4576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Pfeil nach links 8"/>
          <p:cNvSpPr/>
          <p:nvPr/>
        </p:nvSpPr>
        <p:spPr bwMode="auto">
          <a:xfrm rot="11550781">
            <a:off x="5078898" y="1811332"/>
            <a:ext cx="1051982" cy="239339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40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ch rechts gekrümmter Pfeil 10"/>
          <p:cNvSpPr/>
          <p:nvPr/>
        </p:nvSpPr>
        <p:spPr bwMode="auto">
          <a:xfrm rot="1313471">
            <a:off x="2778152" y="1729530"/>
            <a:ext cx="530780" cy="912736"/>
          </a:xfrm>
          <a:prstGeom prst="curvedRightArrow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4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feld 12"/>
          <p:cNvSpPr txBox="1"/>
          <p:nvPr/>
        </p:nvSpPr>
        <p:spPr>
          <a:xfrm>
            <a:off x="7560548" y="5663988"/>
            <a:ext cx="1239442" cy="30777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457200"/>
            <a:r>
              <a:rPr lang="hu-HU" dirty="0" smtClean="0">
                <a:solidFill>
                  <a:prstClr val="white"/>
                </a:solidFill>
              </a:rPr>
              <a:t>Betegcsoport</a:t>
            </a:r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15" name="Pfeil nach links 23"/>
          <p:cNvSpPr/>
          <p:nvPr/>
        </p:nvSpPr>
        <p:spPr bwMode="auto">
          <a:xfrm rot="9082010">
            <a:off x="5296491" y="2359714"/>
            <a:ext cx="873883" cy="187397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40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Nach links gekrümmter Pfeil 27"/>
          <p:cNvSpPr/>
          <p:nvPr/>
        </p:nvSpPr>
        <p:spPr bwMode="auto">
          <a:xfrm rot="19338408">
            <a:off x="5710936" y="1049203"/>
            <a:ext cx="1076819" cy="4922473"/>
          </a:xfrm>
          <a:prstGeom prst="curvedLeftArrow">
            <a:avLst/>
          </a:prstGeom>
          <a:solidFill>
            <a:srgbClr val="558ED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4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Nach links gekrümmter Pfeil 28"/>
          <p:cNvSpPr/>
          <p:nvPr/>
        </p:nvSpPr>
        <p:spPr bwMode="auto">
          <a:xfrm rot="18928789">
            <a:off x="6510921" y="1696840"/>
            <a:ext cx="1047838" cy="4359643"/>
          </a:xfrm>
          <a:prstGeom prst="curvedLeftArrow">
            <a:avLst/>
          </a:prstGeom>
          <a:solidFill>
            <a:srgbClr val="558ED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4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hteck 6"/>
          <p:cNvSpPr>
            <a:spLocks noChangeArrowheads="1"/>
          </p:cNvSpPr>
          <p:nvPr/>
        </p:nvSpPr>
        <p:spPr bwMode="auto">
          <a:xfrm>
            <a:off x="1267418" y="5431202"/>
            <a:ext cx="633670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57200"/>
            <a:r>
              <a:rPr lang="hu-HU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Összes </a:t>
            </a:r>
            <a:r>
              <a:rPr lang="hu-HU" sz="3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IPF-es</a:t>
            </a:r>
            <a:r>
              <a:rPr lang="hu-HU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beteg  ( </a:t>
            </a:r>
            <a:r>
              <a:rPr lang="hu-HU" sz="3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kb</a:t>
            </a:r>
            <a:r>
              <a:rPr lang="hu-HU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1100)</a:t>
            </a:r>
            <a:endParaRPr lang="de-DE" sz="3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99" y="3009714"/>
            <a:ext cx="1938125" cy="1931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640" y="1503252"/>
            <a:ext cx="934748" cy="1317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00" y="1503252"/>
            <a:ext cx="963018" cy="132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415" y="1527383"/>
            <a:ext cx="960143" cy="131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Alcím 2"/>
          <p:cNvSpPr txBox="1">
            <a:spLocks/>
          </p:cNvSpPr>
          <p:nvPr/>
        </p:nvSpPr>
        <p:spPr>
          <a:xfrm>
            <a:off x="231142" y="709660"/>
            <a:ext cx="6285074" cy="533408"/>
          </a:xfrm>
          <a:prstGeom prst="rect">
            <a:avLst/>
          </a:prstGeom>
        </p:spPr>
        <p:txBody>
          <a:bodyPr/>
          <a:lstStyle>
            <a:lvl1pPr marL="111069" indent="-111069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10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1pPr>
            <a:lvl2pPr marL="345902" indent="-117416" algn="l" rtl="0" eaLnBrk="0" fontAlgn="base" hangingPunct="0">
              <a:spcBef>
                <a:spcPct val="0"/>
              </a:spcBef>
              <a:spcAft>
                <a:spcPct val="0"/>
              </a:spcAft>
              <a:buFont typeface="Lucida Grande" charset="0"/>
              <a:buChar char="–"/>
              <a:defRPr sz="9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2pPr>
            <a:lvl3pPr marL="568041" indent="-111069" algn="l" rtl="0" eaLnBrk="0" fontAlgn="base" hangingPunct="0">
              <a:spcBef>
                <a:spcPct val="0"/>
              </a:spcBef>
              <a:spcAft>
                <a:spcPct val="0"/>
              </a:spcAft>
              <a:buFont typeface="Lucida Grande" charset="0"/>
              <a:buChar char="›"/>
              <a:defRPr sz="900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3pPr>
            <a:lvl4pPr marL="913943" indent="-228486" algn="l" rtl="0" eaLnBrk="0" fontAlgn="base" hangingPunct="0">
              <a:lnSpc>
                <a:spcPts val="1799"/>
              </a:lnSpc>
              <a:spcBef>
                <a:spcPts val="200"/>
              </a:spcBef>
              <a:spcAft>
                <a:spcPts val="600"/>
              </a:spcAft>
              <a:buFont typeface="Lucida Grande" charset="0"/>
              <a:buChar char="»"/>
              <a:defRPr sz="13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4pPr>
            <a:lvl5pPr marL="1142429" indent="-228486" algn="l" rtl="0" eaLnBrk="0" fontAlgn="base" hangingPunct="0">
              <a:lnSpc>
                <a:spcPts val="1599"/>
              </a:lnSpc>
              <a:spcBef>
                <a:spcPts val="200"/>
              </a:spcBef>
              <a:spcAft>
                <a:spcPts val="600"/>
              </a:spcAft>
              <a:buFont typeface="Arial" pitchFamily="34" charset="0"/>
              <a:buChar char="•"/>
              <a:defRPr sz="1199" b="1" kern="1200">
                <a:solidFill>
                  <a:schemeClr val="tx1"/>
                </a:solidFill>
                <a:latin typeface="Arial"/>
                <a:ea typeface="ＭＳ Ｐゴシック" charset="0"/>
                <a:cs typeface="Arial"/>
              </a:defRPr>
            </a:lvl5pPr>
            <a:lvl6pPr marL="2513343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314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286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257" indent="-228486" algn="l" defTabSz="913943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700" b="0" i="1" kern="800" dirty="0">
                <a:solidFill>
                  <a:srgbClr val="008F8C"/>
                </a:solidFill>
                <a:latin typeface="+mj-lt"/>
              </a:rPr>
              <a:t>Nemcsak az </a:t>
            </a:r>
            <a:r>
              <a:rPr lang="hu-HU" sz="1700" b="0" i="1" kern="800" dirty="0" err="1">
                <a:solidFill>
                  <a:srgbClr val="008F8C"/>
                </a:solidFill>
                <a:latin typeface="+mj-lt"/>
              </a:rPr>
              <a:t>IPF-es</a:t>
            </a:r>
            <a:r>
              <a:rPr lang="hu-HU" sz="1700" b="0" i="1" kern="800" dirty="0">
                <a:solidFill>
                  <a:srgbClr val="008F8C"/>
                </a:solidFill>
                <a:latin typeface="+mj-lt"/>
              </a:rPr>
              <a:t> betegek, hanem a hozzátartozóik is!</a:t>
            </a:r>
          </a:p>
        </p:txBody>
      </p:sp>
      <p:sp>
        <p:nvSpPr>
          <p:cNvPr id="3" name="Téglalap 2"/>
          <p:cNvSpPr/>
          <p:nvPr/>
        </p:nvSpPr>
        <p:spPr>
          <a:xfrm>
            <a:off x="6181845" y="283587"/>
            <a:ext cx="292464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u="sng" dirty="0"/>
              <a:t>Módszer</a:t>
            </a:r>
            <a:r>
              <a:rPr lang="hu-HU" dirty="0"/>
              <a:t>: </a:t>
            </a:r>
          </a:p>
          <a:p>
            <a:endParaRPr lang="hu-HU" dirty="0"/>
          </a:p>
          <a:p>
            <a:pPr lvl="1"/>
            <a:r>
              <a:rPr lang="hu-HU" sz="1500" dirty="0"/>
              <a:t>Speciális </a:t>
            </a:r>
            <a:r>
              <a:rPr lang="hu-HU" sz="1500" dirty="0" err="1"/>
              <a:t>targetálással</a:t>
            </a:r>
            <a:r>
              <a:rPr lang="hu-HU" sz="1500" dirty="0"/>
              <a:t> kiválasztottuk azt a 40 fős </a:t>
            </a:r>
            <a:r>
              <a:rPr lang="hu-HU" sz="1500" dirty="0" err="1"/>
              <a:t>orvoscsoportot</a:t>
            </a:r>
            <a:r>
              <a:rPr lang="hu-HU" sz="1500" dirty="0"/>
              <a:t>, akik a legtöbb </a:t>
            </a:r>
            <a:r>
              <a:rPr lang="hu-HU" sz="1500" dirty="0" err="1"/>
              <a:t>IPF-es</a:t>
            </a:r>
            <a:r>
              <a:rPr lang="hu-HU" sz="1500" dirty="0"/>
              <a:t> beteget kezelik</a:t>
            </a:r>
          </a:p>
          <a:p>
            <a:endParaRPr lang="hu-HU" sz="1500" dirty="0"/>
          </a:p>
          <a:p>
            <a:pPr lvl="1"/>
            <a:r>
              <a:rPr lang="hu-HU" sz="1500" dirty="0"/>
              <a:t>Folyamatosan tartva Velük a kapcsolatot tudtuk, hogy kik betege kapta meg a gyógyszerünket. Rajtuk keresztül juttattuk el </a:t>
            </a:r>
            <a:r>
              <a:rPr lang="hu-HU" sz="1500" dirty="0" smtClean="0"/>
              <a:t>a különböző  </a:t>
            </a:r>
            <a:r>
              <a:rPr lang="hu-HU" sz="1500" dirty="0"/>
              <a:t>OFEV promóciós anyagokat a célcsoporthoz, mely jelenleg 20 körüli betegszámot jelent.</a:t>
            </a:r>
          </a:p>
        </p:txBody>
      </p:sp>
      <p:sp>
        <p:nvSpPr>
          <p:cNvPr id="38" name="Szövegdoboz 37"/>
          <p:cNvSpPr txBox="1"/>
          <p:nvPr/>
        </p:nvSpPr>
        <p:spPr>
          <a:xfrm>
            <a:off x="93303" y="6109038"/>
            <a:ext cx="914400" cy="914400"/>
          </a:xfrm>
          <a:prstGeom prst="rect">
            <a:avLst/>
          </a:prstGeom>
        </p:spPr>
        <p:txBody>
          <a:bodyPr vert="horz" wrap="none" lIns="0" tIns="0" rIns="0" bIns="0" rtlCol="0" anchor="t">
            <a:normAutofit/>
          </a:bodyPr>
          <a:lstStyle/>
          <a:p>
            <a:pPr>
              <a:lnSpc>
                <a:spcPts val="2400"/>
              </a:lnSpc>
            </a:pPr>
            <a:r>
              <a:rPr lang="hu-HU" sz="900" cap="none" spc="0" dirty="0" smtClean="0">
                <a:solidFill>
                  <a:srgbClr val="008F8C"/>
                </a:solidFill>
              </a:rPr>
              <a:t>* Ez az anyag jóváhagyatási körben van jelenleg, 2015 ősztől fogjuk használni</a:t>
            </a:r>
          </a:p>
        </p:txBody>
      </p:sp>
      <p:sp>
        <p:nvSpPr>
          <p:cNvPr id="39" name="Szövegdoboz 38"/>
          <p:cNvSpPr txBox="1"/>
          <p:nvPr/>
        </p:nvSpPr>
        <p:spPr>
          <a:xfrm>
            <a:off x="2189024" y="2930839"/>
            <a:ext cx="914400" cy="914400"/>
          </a:xfrm>
          <a:prstGeom prst="rect">
            <a:avLst/>
          </a:prstGeom>
        </p:spPr>
        <p:txBody>
          <a:bodyPr vert="horz" wrap="none" lIns="0" tIns="0" rIns="0" bIns="0" rtlCol="0" anchor="t">
            <a:normAutofit/>
          </a:bodyPr>
          <a:lstStyle/>
          <a:p>
            <a:pPr>
              <a:lnSpc>
                <a:spcPts val="2400"/>
              </a:lnSpc>
            </a:pPr>
            <a:r>
              <a:rPr lang="hu-HU" sz="900" cap="none" spc="0" dirty="0" smtClean="0">
                <a:solidFill>
                  <a:srgbClr val="008F8C"/>
                </a:solidFill>
              </a:rPr>
              <a:t>* </a:t>
            </a:r>
          </a:p>
        </p:txBody>
      </p:sp>
    </p:spTree>
    <p:extLst>
      <p:ext uri="{BB962C8B-B14F-4D97-AF65-F5344CB8AC3E}">
        <p14:creationId xmlns:p14="http://schemas.microsoft.com/office/powerpoint/2010/main" val="3461782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24972" y="2615900"/>
            <a:ext cx="8694057" cy="1626200"/>
            <a:chOff x="2645000" y="1896555"/>
            <a:chExt cx="4071679" cy="2940917"/>
          </a:xfrm>
        </p:grpSpPr>
        <p:grpSp>
          <p:nvGrpSpPr>
            <p:cNvPr id="12" name="Group 11"/>
            <p:cNvGrpSpPr/>
            <p:nvPr/>
          </p:nvGrpSpPr>
          <p:grpSpPr>
            <a:xfrm>
              <a:off x="2861901" y="1896555"/>
              <a:ext cx="609838" cy="2940917"/>
              <a:chOff x="8194941" y="1512133"/>
              <a:chExt cx="1309474" cy="1310092"/>
            </a:xfrm>
          </p:grpSpPr>
          <p:sp>
            <p:nvSpPr>
              <p:cNvPr id="43" name="Rounded Rectangle 42"/>
              <p:cNvSpPr/>
              <p:nvPr/>
            </p:nvSpPr>
            <p:spPr>
              <a:xfrm>
                <a:off x="8194941" y="1512133"/>
                <a:ext cx="1309474" cy="1310092"/>
              </a:xfrm>
              <a:prstGeom prst="roundRect">
                <a:avLst>
                  <a:gd name="adj" fmla="val 8210"/>
                </a:avLst>
              </a:prstGeom>
              <a:solidFill>
                <a:schemeClr val="bg1"/>
              </a:solidFill>
              <a:ln w="95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9957" tIns="46777" rIns="89957" bIns="46777" rtlCol="0" anchor="ctr" anchorCtr="0"/>
              <a:lstStyle/>
              <a:p>
                <a:pPr algn="ctr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6699FF"/>
                  </a:buClr>
                </a:pPr>
                <a:endParaRPr lang="en-GB" sz="1100" dirty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  <p:sp>
            <p:nvSpPr>
              <p:cNvPr id="44" name="Rounded Rectangle 43"/>
              <p:cNvSpPr/>
              <p:nvPr/>
            </p:nvSpPr>
            <p:spPr>
              <a:xfrm>
                <a:off x="8194941" y="1512133"/>
                <a:ext cx="1309474" cy="1310092"/>
              </a:xfrm>
              <a:prstGeom prst="roundRect">
                <a:avLst>
                  <a:gd name="adj" fmla="val 8210"/>
                </a:avLst>
              </a:prstGeom>
              <a:solidFill>
                <a:schemeClr val="accent2"/>
              </a:solidFill>
              <a:ln w="76200">
                <a:solidFill>
                  <a:schemeClr val="accent4">
                    <a:alpha val="50000"/>
                  </a:schemeClr>
                </a:solidFill>
              </a:ln>
              <a:effectLst>
                <a:innerShdw blurRad="63500" dist="50800" dir="8100000">
                  <a:schemeClr val="accent4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9957" tIns="46777" rIns="89957" bIns="46777" rtlCol="0" anchor="ctr" anchorCtr="0"/>
              <a:lstStyle/>
              <a:p>
                <a:pPr algn="ctr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6699FF"/>
                  </a:buClr>
                </a:pPr>
                <a:r>
                  <a:rPr lang="hu-HU" sz="1050" dirty="0" smtClean="0">
                    <a:solidFill>
                      <a:srgbClr val="0099A8"/>
                    </a:solidFill>
                    <a:latin typeface="Arial Black"/>
                    <a:ea typeface="ＭＳ Ｐゴシック" pitchFamily="34" charset="-128"/>
                  </a:rPr>
                  <a:t>Identifikálni a beteg-populációt, megismerni a sajátosságait</a:t>
                </a:r>
                <a:endParaRPr lang="en-GB" sz="1050" dirty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3733743" y="1896555"/>
              <a:ext cx="609838" cy="2940917"/>
              <a:chOff x="8194941" y="1512133"/>
              <a:chExt cx="1309474" cy="1310092"/>
            </a:xfrm>
            <a:effectLst/>
          </p:grpSpPr>
          <p:sp>
            <p:nvSpPr>
              <p:cNvPr id="47" name="Rounded Rectangle 46"/>
              <p:cNvSpPr/>
              <p:nvPr/>
            </p:nvSpPr>
            <p:spPr>
              <a:xfrm>
                <a:off x="8194941" y="1512133"/>
                <a:ext cx="1309474" cy="1310092"/>
              </a:xfrm>
              <a:prstGeom prst="roundRect">
                <a:avLst>
                  <a:gd name="adj" fmla="val 8210"/>
                </a:avLst>
              </a:prstGeom>
              <a:solidFill>
                <a:schemeClr val="bg1"/>
              </a:solidFill>
              <a:ln w="95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9957" tIns="46777" rIns="89957" bIns="46777" rtlCol="0" anchor="ctr" anchorCtr="0"/>
              <a:lstStyle/>
              <a:p>
                <a:pPr algn="ctr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6699FF"/>
                  </a:buClr>
                </a:pPr>
                <a:endParaRPr lang="en-GB" sz="1100" dirty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  <p:sp>
            <p:nvSpPr>
              <p:cNvPr id="48" name="Rounded Rectangle 47"/>
              <p:cNvSpPr/>
              <p:nvPr/>
            </p:nvSpPr>
            <p:spPr>
              <a:xfrm>
                <a:off x="8194941" y="1512133"/>
                <a:ext cx="1309474" cy="1310092"/>
              </a:xfrm>
              <a:prstGeom prst="roundRect">
                <a:avLst>
                  <a:gd name="adj" fmla="val 8210"/>
                </a:avLst>
              </a:prstGeom>
              <a:solidFill>
                <a:srgbClr val="D9FBFF"/>
              </a:solidFill>
              <a:ln w="76200">
                <a:solidFill>
                  <a:schemeClr val="tx2">
                    <a:alpha val="50000"/>
                  </a:schemeClr>
                </a:solidFill>
              </a:ln>
              <a:effectLst>
                <a:innerShdw blurRad="63500" dist="50800" dir="8100000">
                  <a:schemeClr val="tx2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9957" tIns="46777" rIns="89957" bIns="46777" rtlCol="0" anchor="ctr" anchorCtr="0"/>
              <a:lstStyle/>
              <a:p>
                <a:pPr algn="ctr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6699FF"/>
                  </a:buClr>
                </a:pPr>
                <a:r>
                  <a:rPr lang="hu-HU" sz="1050" dirty="0" smtClean="0">
                    <a:solidFill>
                      <a:srgbClr val="0099A8"/>
                    </a:solidFill>
                    <a:latin typeface="Arial Black"/>
                    <a:ea typeface="ＭＳ Ｐゴシック" pitchFamily="34" charset="-128"/>
                  </a:rPr>
                  <a:t>Megismerni az </a:t>
                </a:r>
                <a:r>
                  <a:rPr lang="hu-HU" sz="1050" dirty="0" err="1" smtClean="0">
                    <a:solidFill>
                      <a:srgbClr val="0099A8"/>
                    </a:solidFill>
                    <a:latin typeface="Arial Black"/>
                    <a:ea typeface="ＭＳ Ｐゴシック" pitchFamily="34" charset="-128"/>
                  </a:rPr>
                  <a:t>IPF-fel</a:t>
                </a:r>
                <a:r>
                  <a:rPr lang="hu-HU" sz="1050" dirty="0" smtClean="0">
                    <a:solidFill>
                      <a:srgbClr val="0099A8"/>
                    </a:solidFill>
                    <a:latin typeface="Arial Black"/>
                    <a:ea typeface="ＭＳ Ｐゴシック" pitchFamily="34" charset="-128"/>
                  </a:rPr>
                  <a:t> élő betegek napi kihívásait</a:t>
                </a:r>
                <a:endParaRPr lang="en-GB" sz="1050" dirty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4605585" y="1896555"/>
              <a:ext cx="609838" cy="2940917"/>
              <a:chOff x="8194941" y="1512133"/>
              <a:chExt cx="1309474" cy="1310092"/>
            </a:xfrm>
            <a:effectLst/>
          </p:grpSpPr>
          <p:sp>
            <p:nvSpPr>
              <p:cNvPr id="50" name="Rounded Rectangle 49"/>
              <p:cNvSpPr/>
              <p:nvPr/>
            </p:nvSpPr>
            <p:spPr>
              <a:xfrm>
                <a:off x="8194941" y="1512133"/>
                <a:ext cx="1309474" cy="1310092"/>
              </a:xfrm>
              <a:prstGeom prst="roundRect">
                <a:avLst>
                  <a:gd name="adj" fmla="val 8210"/>
                </a:avLst>
              </a:prstGeom>
              <a:solidFill>
                <a:schemeClr val="bg1"/>
              </a:solidFill>
              <a:ln w="95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9957" tIns="46777" rIns="89957" bIns="46777" rtlCol="0" anchor="ctr" anchorCtr="0"/>
              <a:lstStyle/>
              <a:p>
                <a:pPr algn="ctr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6699FF"/>
                  </a:buClr>
                </a:pPr>
                <a:endParaRPr lang="en-GB" sz="1100" dirty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  <p:sp>
            <p:nvSpPr>
              <p:cNvPr id="51" name="Rounded Rectangle 50"/>
              <p:cNvSpPr/>
              <p:nvPr/>
            </p:nvSpPr>
            <p:spPr>
              <a:xfrm>
                <a:off x="8194941" y="1512133"/>
                <a:ext cx="1309474" cy="1310092"/>
              </a:xfrm>
              <a:prstGeom prst="roundRect">
                <a:avLst>
                  <a:gd name="adj" fmla="val 8210"/>
                </a:avLst>
              </a:prstGeom>
              <a:solidFill>
                <a:schemeClr val="accent2"/>
              </a:solidFill>
              <a:ln w="76200">
                <a:solidFill>
                  <a:schemeClr val="accent4">
                    <a:alpha val="50000"/>
                  </a:schemeClr>
                </a:solidFill>
              </a:ln>
              <a:effectLst>
                <a:innerShdw blurRad="63500" dist="50800" dir="8100000">
                  <a:schemeClr val="accent4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9957" tIns="46777" rIns="89957" bIns="46777" rtlCol="0" anchor="ctr" anchorCtr="0"/>
              <a:lstStyle/>
              <a:p>
                <a:pPr algn="ctr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6699FF"/>
                  </a:buClr>
                </a:pPr>
                <a:r>
                  <a:rPr lang="hu-HU" sz="1050" dirty="0" smtClean="0">
                    <a:solidFill>
                      <a:srgbClr val="0099A8"/>
                    </a:solidFill>
                    <a:latin typeface="Arial Black"/>
                    <a:ea typeface="ＭＳ Ｐゴシック" pitchFamily="34" charset="-128"/>
                  </a:rPr>
                  <a:t>Az igényeknek megfelelő tájékoztatás</a:t>
                </a:r>
                <a:endParaRPr lang="en-GB" sz="1050" dirty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5477428" y="1896555"/>
              <a:ext cx="609838" cy="2940917"/>
              <a:chOff x="8194941" y="1512133"/>
              <a:chExt cx="1309474" cy="1310092"/>
            </a:xfrm>
            <a:effectLst/>
          </p:grpSpPr>
          <p:sp>
            <p:nvSpPr>
              <p:cNvPr id="53" name="Rounded Rectangle 52"/>
              <p:cNvSpPr/>
              <p:nvPr/>
            </p:nvSpPr>
            <p:spPr>
              <a:xfrm>
                <a:off x="8194941" y="1512133"/>
                <a:ext cx="1309474" cy="1310092"/>
              </a:xfrm>
              <a:prstGeom prst="roundRect">
                <a:avLst>
                  <a:gd name="adj" fmla="val 8210"/>
                </a:avLst>
              </a:prstGeom>
              <a:solidFill>
                <a:schemeClr val="bg1"/>
              </a:solidFill>
              <a:ln w="95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9957" tIns="46777" rIns="89957" bIns="46777" rtlCol="0" anchor="ctr" anchorCtr="0"/>
              <a:lstStyle/>
              <a:p>
                <a:pPr algn="ctr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6699FF"/>
                  </a:buClr>
                </a:pPr>
                <a:endParaRPr lang="en-GB" sz="1100" dirty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  <p:sp>
            <p:nvSpPr>
              <p:cNvPr id="55" name="Rounded Rectangle 54"/>
              <p:cNvSpPr/>
              <p:nvPr/>
            </p:nvSpPr>
            <p:spPr>
              <a:xfrm>
                <a:off x="8194941" y="1512133"/>
                <a:ext cx="1309474" cy="1310092"/>
              </a:xfrm>
              <a:prstGeom prst="roundRect">
                <a:avLst>
                  <a:gd name="adj" fmla="val 8210"/>
                </a:avLst>
              </a:prstGeom>
              <a:solidFill>
                <a:srgbClr val="D9FBFF"/>
              </a:solidFill>
              <a:ln w="76200">
                <a:solidFill>
                  <a:schemeClr val="tx2">
                    <a:alpha val="50000"/>
                  </a:schemeClr>
                </a:solidFill>
              </a:ln>
              <a:effectLst>
                <a:innerShdw blurRad="63500" dist="50800" dir="8100000">
                  <a:schemeClr val="tx2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9957" tIns="46777" rIns="89957" bIns="46777" rtlCol="0" anchor="ctr" anchorCtr="0"/>
              <a:lstStyle/>
              <a:p>
                <a:pPr algn="ctr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6699FF"/>
                  </a:buClr>
                </a:pPr>
                <a:r>
                  <a:rPr lang="hu-HU" sz="1050" dirty="0" smtClean="0">
                    <a:solidFill>
                      <a:srgbClr val="0099A8"/>
                    </a:solidFill>
                    <a:latin typeface="Arial Black"/>
                    <a:ea typeface="ＭＳ Ｐゴシック" pitchFamily="34" charset="-128"/>
                  </a:rPr>
                  <a:t>Komplex beteg-edukációs program kialakítása</a:t>
                </a:r>
                <a:endParaRPr lang="en-GB" sz="1050" dirty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</p:grpSp>
        <p:sp>
          <p:nvSpPr>
            <p:cNvPr id="22" name="Chevron 21"/>
            <p:cNvSpPr/>
            <p:nvPr/>
          </p:nvSpPr>
          <p:spPr>
            <a:xfrm>
              <a:off x="3516841" y="2882213"/>
              <a:ext cx="171798" cy="1123850"/>
            </a:xfrm>
            <a:prstGeom prst="chevron">
              <a:avLst/>
            </a:prstGeom>
            <a:gradFill flip="none" rotWithShape="1">
              <a:gsLst>
                <a:gs pos="0">
                  <a:schemeClr val="tx2">
                    <a:alpha val="0"/>
                  </a:schemeClr>
                </a:gs>
                <a:gs pos="50000">
                  <a:schemeClr val="tx2">
                    <a:alpha val="50000"/>
                  </a:schemeClr>
                </a:gs>
                <a:gs pos="100000">
                  <a:schemeClr val="tx2"/>
                </a:gs>
              </a:gsLst>
              <a:lin ang="0" scaled="1"/>
              <a:tileRect/>
            </a:gra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13" tIns="0" rIns="0" bIns="0" rtlCol="0" anchor="ctr"/>
            <a:lstStyle/>
            <a:p>
              <a:pPr defTabSz="246037" fontAlgn="base">
                <a:spcBef>
                  <a:spcPct val="0"/>
                </a:spcBef>
                <a:spcAft>
                  <a:spcPct val="0"/>
                </a:spcAft>
              </a:pPr>
              <a:endParaRPr lang="en-GB" sz="1100">
                <a:solidFill>
                  <a:srgbClr val="0099A8"/>
                </a:solidFill>
                <a:latin typeface="Arial Black"/>
              </a:endParaRPr>
            </a:p>
          </p:txBody>
        </p:sp>
        <p:sp>
          <p:nvSpPr>
            <p:cNvPr id="67" name="Chevron 66"/>
            <p:cNvSpPr/>
            <p:nvPr/>
          </p:nvSpPr>
          <p:spPr>
            <a:xfrm>
              <a:off x="4388684" y="2882213"/>
              <a:ext cx="171798" cy="1123850"/>
            </a:xfrm>
            <a:prstGeom prst="chevron">
              <a:avLst/>
            </a:prstGeom>
            <a:gradFill flip="none" rotWithShape="1">
              <a:gsLst>
                <a:gs pos="0">
                  <a:schemeClr val="tx2">
                    <a:alpha val="0"/>
                  </a:schemeClr>
                </a:gs>
                <a:gs pos="50000">
                  <a:schemeClr val="tx2">
                    <a:alpha val="50000"/>
                  </a:schemeClr>
                </a:gs>
                <a:gs pos="100000">
                  <a:schemeClr val="tx2"/>
                </a:gs>
              </a:gsLst>
              <a:lin ang="0" scaled="1"/>
              <a:tileRect/>
            </a:gra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13" tIns="0" rIns="0" bIns="0" rtlCol="0" anchor="ctr"/>
            <a:lstStyle/>
            <a:p>
              <a:pPr defTabSz="246037" fontAlgn="base">
                <a:spcBef>
                  <a:spcPct val="0"/>
                </a:spcBef>
                <a:spcAft>
                  <a:spcPct val="0"/>
                </a:spcAft>
              </a:pPr>
              <a:endParaRPr lang="en-GB" sz="1100">
                <a:solidFill>
                  <a:srgbClr val="0099A8"/>
                </a:solidFill>
                <a:latin typeface="Arial Black"/>
              </a:endParaRPr>
            </a:p>
          </p:txBody>
        </p:sp>
        <p:sp>
          <p:nvSpPr>
            <p:cNvPr id="69" name="Chevron 68"/>
            <p:cNvSpPr/>
            <p:nvPr/>
          </p:nvSpPr>
          <p:spPr>
            <a:xfrm>
              <a:off x="5260525" y="2882213"/>
              <a:ext cx="171798" cy="1123850"/>
            </a:xfrm>
            <a:prstGeom prst="chevron">
              <a:avLst/>
            </a:prstGeom>
            <a:gradFill flip="none" rotWithShape="1">
              <a:gsLst>
                <a:gs pos="0">
                  <a:schemeClr val="tx2">
                    <a:alpha val="0"/>
                  </a:schemeClr>
                </a:gs>
                <a:gs pos="50000">
                  <a:schemeClr val="tx2">
                    <a:alpha val="50000"/>
                  </a:schemeClr>
                </a:gs>
                <a:gs pos="100000">
                  <a:schemeClr val="tx2"/>
                </a:gs>
              </a:gsLst>
              <a:lin ang="0" scaled="1"/>
              <a:tileRect/>
            </a:gra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13" tIns="0" rIns="0" bIns="0" rtlCol="0" anchor="ctr"/>
            <a:lstStyle/>
            <a:p>
              <a:pPr defTabSz="246037" fontAlgn="base">
                <a:spcBef>
                  <a:spcPct val="0"/>
                </a:spcBef>
                <a:spcAft>
                  <a:spcPct val="0"/>
                </a:spcAft>
              </a:pPr>
              <a:endParaRPr lang="en-GB" sz="1100">
                <a:solidFill>
                  <a:srgbClr val="0099A8"/>
                </a:solidFill>
                <a:latin typeface="Arial Black"/>
              </a:endParaRPr>
            </a:p>
          </p:txBody>
        </p:sp>
        <p:sp>
          <p:nvSpPr>
            <p:cNvPr id="70" name="Chevron 69"/>
            <p:cNvSpPr/>
            <p:nvPr/>
          </p:nvSpPr>
          <p:spPr>
            <a:xfrm>
              <a:off x="6126821" y="2882213"/>
              <a:ext cx="171798" cy="1123850"/>
            </a:xfrm>
            <a:prstGeom prst="chevron">
              <a:avLst/>
            </a:prstGeom>
            <a:gradFill flip="none" rotWithShape="1">
              <a:gsLst>
                <a:gs pos="0">
                  <a:schemeClr val="tx2">
                    <a:alpha val="0"/>
                  </a:schemeClr>
                </a:gs>
                <a:gs pos="50000">
                  <a:schemeClr val="tx2">
                    <a:alpha val="50000"/>
                  </a:schemeClr>
                </a:gs>
                <a:gs pos="100000">
                  <a:schemeClr val="tx2"/>
                </a:gs>
              </a:gsLst>
              <a:lin ang="0" scaled="1"/>
              <a:tileRect/>
            </a:gra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13" tIns="0" rIns="0" bIns="0" rtlCol="0" anchor="ctr"/>
            <a:lstStyle/>
            <a:p>
              <a:pPr defTabSz="246037" fontAlgn="base">
                <a:spcBef>
                  <a:spcPct val="0"/>
                </a:spcBef>
                <a:spcAft>
                  <a:spcPct val="0"/>
                </a:spcAft>
              </a:pPr>
              <a:endParaRPr lang="en-GB" sz="1100">
                <a:solidFill>
                  <a:srgbClr val="0099A8"/>
                </a:solidFill>
                <a:latin typeface="Arial Black"/>
              </a:endParaRPr>
            </a:p>
          </p:txBody>
        </p:sp>
        <p:sp>
          <p:nvSpPr>
            <p:cNvPr id="71" name="Chevron 70"/>
            <p:cNvSpPr/>
            <p:nvPr/>
          </p:nvSpPr>
          <p:spPr>
            <a:xfrm>
              <a:off x="6335851" y="2882213"/>
              <a:ext cx="171798" cy="1123850"/>
            </a:xfrm>
            <a:prstGeom prst="chevron">
              <a:avLst/>
            </a:prstGeom>
            <a:gradFill flip="none" rotWithShape="1">
              <a:gsLst>
                <a:gs pos="0">
                  <a:schemeClr val="tx2">
                    <a:alpha val="0"/>
                  </a:schemeClr>
                </a:gs>
                <a:gs pos="50000">
                  <a:schemeClr val="tx2">
                    <a:alpha val="50000"/>
                  </a:schemeClr>
                </a:gs>
                <a:gs pos="100000">
                  <a:schemeClr val="tx2"/>
                </a:gs>
              </a:gsLst>
              <a:lin ang="0" scaled="1"/>
              <a:tileRect/>
            </a:gra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13" tIns="0" rIns="0" bIns="0" rtlCol="0" anchor="ctr"/>
            <a:lstStyle/>
            <a:p>
              <a:pPr defTabSz="246037" fontAlgn="base">
                <a:spcBef>
                  <a:spcPct val="0"/>
                </a:spcBef>
                <a:spcAft>
                  <a:spcPct val="0"/>
                </a:spcAft>
              </a:pPr>
              <a:endParaRPr lang="en-GB" sz="1100">
                <a:solidFill>
                  <a:srgbClr val="0099A8"/>
                </a:solidFill>
                <a:latin typeface="Arial Black"/>
              </a:endParaRPr>
            </a:p>
          </p:txBody>
        </p:sp>
        <p:sp>
          <p:nvSpPr>
            <p:cNvPr id="72" name="Chevron 71"/>
            <p:cNvSpPr/>
            <p:nvPr/>
          </p:nvSpPr>
          <p:spPr>
            <a:xfrm>
              <a:off x="6544881" y="2882213"/>
              <a:ext cx="171798" cy="1123850"/>
            </a:xfrm>
            <a:prstGeom prst="chevron">
              <a:avLst/>
            </a:prstGeom>
            <a:gradFill flip="none" rotWithShape="1">
              <a:gsLst>
                <a:gs pos="0">
                  <a:schemeClr val="tx2">
                    <a:alpha val="0"/>
                  </a:schemeClr>
                </a:gs>
                <a:gs pos="50000">
                  <a:schemeClr val="tx2">
                    <a:alpha val="50000"/>
                  </a:schemeClr>
                </a:gs>
                <a:gs pos="100000">
                  <a:schemeClr val="tx2"/>
                </a:gs>
              </a:gsLst>
              <a:lin ang="0" scaled="1"/>
              <a:tileRect/>
            </a:gra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13" tIns="0" rIns="0" bIns="0" rtlCol="0" anchor="ctr"/>
            <a:lstStyle/>
            <a:p>
              <a:pPr defTabSz="246037" fontAlgn="base">
                <a:spcBef>
                  <a:spcPct val="0"/>
                </a:spcBef>
                <a:spcAft>
                  <a:spcPct val="0"/>
                </a:spcAft>
              </a:pPr>
              <a:endParaRPr lang="en-GB" sz="1100">
                <a:solidFill>
                  <a:srgbClr val="0099A8"/>
                </a:solidFill>
                <a:latin typeface="Arial Black"/>
              </a:endParaRPr>
            </a:p>
          </p:txBody>
        </p:sp>
        <p:sp>
          <p:nvSpPr>
            <p:cNvPr id="34" name="Chevron 33"/>
            <p:cNvSpPr/>
            <p:nvPr/>
          </p:nvSpPr>
          <p:spPr>
            <a:xfrm>
              <a:off x="2645000" y="2882213"/>
              <a:ext cx="171798" cy="1123850"/>
            </a:xfrm>
            <a:prstGeom prst="chevron">
              <a:avLst/>
            </a:prstGeom>
            <a:gradFill flip="none" rotWithShape="1">
              <a:gsLst>
                <a:gs pos="0">
                  <a:schemeClr val="tx2">
                    <a:alpha val="0"/>
                  </a:schemeClr>
                </a:gs>
                <a:gs pos="50000">
                  <a:schemeClr val="tx2">
                    <a:alpha val="50000"/>
                  </a:schemeClr>
                </a:gs>
                <a:gs pos="100000">
                  <a:schemeClr val="tx2"/>
                </a:gs>
              </a:gsLst>
              <a:lin ang="0" scaled="1"/>
              <a:tileRect/>
            </a:gra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13" tIns="0" rIns="0" bIns="0" rtlCol="0" anchor="ctr"/>
            <a:lstStyle/>
            <a:p>
              <a:pPr defTabSz="246037" fontAlgn="base">
                <a:spcBef>
                  <a:spcPct val="0"/>
                </a:spcBef>
                <a:spcAft>
                  <a:spcPct val="0"/>
                </a:spcAft>
              </a:pPr>
              <a:endParaRPr lang="en-GB" sz="1100">
                <a:solidFill>
                  <a:srgbClr val="0099A8"/>
                </a:solidFill>
                <a:latin typeface="Arial Black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08388" y="442483"/>
            <a:ext cx="6847420" cy="595527"/>
            <a:chOff x="2573922" y="412020"/>
            <a:chExt cx="10959029" cy="285908"/>
          </a:xfrm>
        </p:grpSpPr>
        <p:sp>
          <p:nvSpPr>
            <p:cNvPr id="33" name="TextBox 32"/>
            <p:cNvSpPr txBox="1"/>
            <p:nvPr/>
          </p:nvSpPr>
          <p:spPr>
            <a:xfrm>
              <a:off x="2637225" y="452824"/>
              <a:ext cx="10895726" cy="245104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no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hu-HU" sz="2000" i="1" cap="all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Mi a  </a:t>
              </a:r>
              <a:r>
                <a:rPr lang="hu-HU" sz="2000" i="1" cap="all" dirty="0" err="1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BETEGedukációs</a:t>
              </a:r>
              <a:r>
                <a:rPr lang="hu-HU" sz="2000" i="1" cap="all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 project célja?</a:t>
              </a:r>
              <a:endParaRPr lang="en-GB" sz="2000" i="1" cap="all" dirty="0">
                <a:solidFill>
                  <a:srgbClr val="0099A8"/>
                </a:solidFill>
                <a:latin typeface="Arial Black"/>
                <a:ea typeface="ＭＳ Ｐゴシック" pitchFamily="34" charset="-128"/>
              </a:endParaRPr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2573922" y="412020"/>
              <a:ext cx="4601995" cy="243431"/>
              <a:chOff x="2573827" y="412020"/>
              <a:chExt cx="8222862" cy="243431"/>
            </a:xfrm>
          </p:grpSpPr>
          <p:cxnSp>
            <p:nvCxnSpPr>
              <p:cNvPr id="36" name="Straight Connector 35"/>
              <p:cNvCxnSpPr/>
              <p:nvPr/>
            </p:nvCxnSpPr>
            <p:spPr>
              <a:xfrm>
                <a:off x="2573827" y="412020"/>
                <a:ext cx="8222858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/>
            </p:nvCxnSpPr>
            <p:spPr>
              <a:xfrm>
                <a:off x="2573833" y="655451"/>
                <a:ext cx="8222856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4" name="Group 53"/>
          <p:cNvGrpSpPr/>
          <p:nvPr/>
        </p:nvGrpSpPr>
        <p:grpSpPr>
          <a:xfrm>
            <a:off x="7255808" y="58639"/>
            <a:ext cx="1700116" cy="1699810"/>
            <a:chOff x="6307751" y="1095579"/>
            <a:chExt cx="1345474" cy="1345232"/>
          </a:xfrm>
        </p:grpSpPr>
        <p:grpSp>
          <p:nvGrpSpPr>
            <p:cNvPr id="56" name="Group 55"/>
            <p:cNvGrpSpPr/>
            <p:nvPr/>
          </p:nvGrpSpPr>
          <p:grpSpPr>
            <a:xfrm>
              <a:off x="6459492" y="1247198"/>
              <a:ext cx="1041993" cy="1060188"/>
              <a:chOff x="9069416" y="140522"/>
              <a:chExt cx="1330469" cy="1353701"/>
            </a:xfrm>
          </p:grpSpPr>
          <p:pic>
            <p:nvPicPr>
              <p:cNvPr id="58" name="Picture 5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69416" y="140522"/>
                <a:ext cx="1330469" cy="1330469"/>
              </a:xfrm>
              <a:prstGeom prst="rect">
                <a:avLst/>
              </a:prstGeom>
              <a:effectLst>
                <a:outerShdw blurRad="114300" sx="102000" sy="102000" algn="ctr" rotWithShape="0">
                  <a:prstClr val="black">
                    <a:alpha val="30000"/>
                  </a:prstClr>
                </a:outerShdw>
              </a:effectLst>
            </p:spPr>
          </p:pic>
          <p:sp>
            <p:nvSpPr>
              <p:cNvPr id="59" name="TextBox 58"/>
              <p:cNvSpPr txBox="1"/>
              <p:nvPr/>
            </p:nvSpPr>
            <p:spPr>
              <a:xfrm>
                <a:off x="9120177" y="265280"/>
                <a:ext cx="1228945" cy="1228943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noAutofit/>
              </a:bodyPr>
              <a:lstStyle/>
              <a:p>
                <a:pPr algn="ctr" fontAlgn="base">
                  <a:lnSpc>
                    <a:spcPts val="2399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sz="2799" dirty="0" smtClean="0">
                    <a:solidFill>
                      <a:srgbClr val="FFFFFF"/>
                    </a:solidFill>
                    <a:latin typeface="Arial Black"/>
                    <a:ea typeface="ＭＳ Ｐゴシック" pitchFamily="34" charset="-128"/>
                  </a:rPr>
                  <a:t>201</a:t>
                </a:r>
                <a:r>
                  <a:rPr lang="hu-HU" sz="2799" dirty="0" smtClean="0">
                    <a:solidFill>
                      <a:srgbClr val="FFFFFF"/>
                    </a:solidFill>
                    <a:latin typeface="Arial Black"/>
                    <a:ea typeface="ＭＳ Ｐゴシック" pitchFamily="34" charset="-128"/>
                  </a:rPr>
                  <a:t>4-5</a:t>
                </a:r>
                <a:endParaRPr lang="en-GB" sz="2799" dirty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endParaRPr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6307751" y="1095579"/>
              <a:ext cx="1345474" cy="1345232"/>
            </a:xfrm>
            <a:prstGeom prst="rect">
              <a:avLst/>
            </a:prstGeom>
          </p:spPr>
          <p:txBody>
            <a:bodyPr wrap="none">
              <a:prstTxWarp prst="textArchDown">
                <a:avLst/>
              </a:prstTxWarp>
              <a:spAutoFit/>
            </a:bodyPr>
            <a:lstStyle/>
            <a:p>
              <a:pPr algn="ctr" fontAlgn="base">
                <a:lnSpc>
                  <a:spcPts val="2399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GB" sz="1199" spc="100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STRAT</a:t>
              </a:r>
              <a:r>
                <a:rPr lang="hu-HU" sz="1199" spc="100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ÉGIA</a:t>
              </a:r>
              <a:endParaRPr lang="en-GB" sz="1199" spc="100" dirty="0">
                <a:solidFill>
                  <a:srgbClr val="0099A8"/>
                </a:solidFill>
                <a:latin typeface="Arial Black"/>
                <a:ea typeface="ＭＳ Ｐゴシック" pitchFamily="34" charset="-128"/>
              </a:endParaRPr>
            </a:p>
          </p:txBody>
        </p:sp>
      </p:grpSp>
      <p:sp>
        <p:nvSpPr>
          <p:cNvPr id="37" name="Right Arrow 86"/>
          <p:cNvSpPr/>
          <p:nvPr/>
        </p:nvSpPr>
        <p:spPr>
          <a:xfrm>
            <a:off x="4411313" y="4653136"/>
            <a:ext cx="4524224" cy="271159"/>
          </a:xfrm>
          <a:prstGeom prst="rightArrow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GB" sz="800" b="1" kern="0" dirty="0" smtClean="0">
                <a:solidFill>
                  <a:sysClr val="window" lastClr="FFFFFF"/>
                </a:solidFill>
                <a:latin typeface="Century Gothic" pitchFamily="34" charset="0"/>
              </a:rPr>
              <a:t>201</a:t>
            </a:r>
            <a:r>
              <a:rPr lang="hu-HU" sz="800" b="1" kern="0" dirty="0" smtClean="0">
                <a:solidFill>
                  <a:sysClr val="window" lastClr="FFFFFF"/>
                </a:solidFill>
                <a:latin typeface="Century Gothic" pitchFamily="34" charset="0"/>
              </a:rPr>
              <a:t>5</a:t>
            </a:r>
            <a:endParaRPr lang="en-GB" sz="800" b="1" kern="0" dirty="0">
              <a:solidFill>
                <a:sysClr val="window" lastClr="FFFFFF"/>
              </a:solidFill>
              <a:latin typeface="Century Gothic" pitchFamily="34" charset="0"/>
            </a:endParaRPr>
          </a:p>
        </p:txBody>
      </p:sp>
      <p:sp>
        <p:nvSpPr>
          <p:cNvPr id="38" name="Right Arrow 88"/>
          <p:cNvSpPr/>
          <p:nvPr/>
        </p:nvSpPr>
        <p:spPr>
          <a:xfrm>
            <a:off x="178280" y="4653136"/>
            <a:ext cx="4233033" cy="271159"/>
          </a:xfrm>
          <a:prstGeom prst="rightArrow">
            <a:avLst/>
          </a:prstGeom>
          <a:solidFill>
            <a:schemeClr val="accent4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GB" sz="800" b="1" kern="0" dirty="0" smtClean="0">
                <a:solidFill>
                  <a:sysClr val="window" lastClr="FFFFFF"/>
                </a:solidFill>
                <a:latin typeface="Century Gothic" pitchFamily="34" charset="0"/>
              </a:rPr>
              <a:t>201</a:t>
            </a:r>
            <a:r>
              <a:rPr lang="hu-HU" sz="800" b="1" kern="0" dirty="0">
                <a:solidFill>
                  <a:sysClr val="window" lastClr="FFFFFF"/>
                </a:solidFill>
                <a:latin typeface="Century Gothic" pitchFamily="34" charset="0"/>
              </a:rPr>
              <a:t>4</a:t>
            </a:r>
            <a:endParaRPr lang="en-GB" sz="800" b="1" kern="0" dirty="0">
              <a:solidFill>
                <a:sysClr val="window" lastClr="FFFFFF"/>
              </a:solidFill>
              <a:latin typeface="Century Gothic" pitchFamily="34" charset="0"/>
            </a:endParaRPr>
          </a:p>
        </p:txBody>
      </p:sp>
      <p:pic>
        <p:nvPicPr>
          <p:cNvPr id="42" name="Picture 7" descr="http://cache3.asset-cache.net/gp/151613306.jpg?v=1&amp;c=IWSAsset&amp;k=3&amp;d=0av8JffZNWfZfzLUo3wB6Fsb9kiyYIzsW0UGwNstMx3NriTA4ed22Wuo0xLdnUXR"/>
          <p:cNvPicPr>
            <a:picLocks noChangeAspect="1" noChangeArrowheads="1"/>
          </p:cNvPicPr>
          <p:nvPr/>
        </p:nvPicPr>
        <p:blipFill rotWithShape="1">
          <a:blip r:embed="rId5" cstate="print"/>
          <a:srcRect r="30771"/>
          <a:stretch/>
        </p:blipFill>
        <p:spPr bwMode="auto">
          <a:xfrm>
            <a:off x="4162012" y="1589856"/>
            <a:ext cx="1346092" cy="1306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zövegdoboz 2"/>
          <p:cNvSpPr txBox="1"/>
          <p:nvPr/>
        </p:nvSpPr>
        <p:spPr>
          <a:xfrm>
            <a:off x="5508104" y="3717032"/>
            <a:ext cx="914400" cy="914400"/>
          </a:xfrm>
          <a:prstGeom prst="rect">
            <a:avLst/>
          </a:prstGeom>
        </p:spPr>
        <p:txBody>
          <a:bodyPr vert="horz" wrap="none" lIns="0" tIns="0" rIns="0" bIns="0" rtlCol="0" anchor="t">
            <a:normAutofit/>
          </a:bodyPr>
          <a:lstStyle/>
          <a:p>
            <a:pPr>
              <a:lnSpc>
                <a:spcPts val="2400"/>
              </a:lnSpc>
            </a:pPr>
            <a:endParaRPr lang="hu-HU" sz="2000" cap="none" spc="0" dirty="0" smtClean="0">
              <a:solidFill>
                <a:srgbClr val="008F8C"/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4131591" y="5013176"/>
            <a:ext cx="2141326" cy="914400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/>
          <a:p>
            <a:pPr marL="342900" indent="-342900">
              <a:lnSpc>
                <a:spcPts val="2400"/>
              </a:lnSpc>
              <a:buFont typeface="+mj-lt"/>
              <a:buAutoNum type="arabicPeriod"/>
            </a:pPr>
            <a:r>
              <a:rPr lang="hu-HU" sz="1000" cap="none" spc="0" dirty="0" smtClean="0">
                <a:solidFill>
                  <a:srgbClr val="008F8C"/>
                </a:solidFill>
              </a:rPr>
              <a:t>A betegségről</a:t>
            </a:r>
          </a:p>
          <a:p>
            <a:pPr marL="342900" indent="-342900">
              <a:lnSpc>
                <a:spcPts val="2400"/>
              </a:lnSpc>
              <a:buFont typeface="+mj-lt"/>
              <a:buAutoNum type="arabicPeriod"/>
            </a:pPr>
            <a:r>
              <a:rPr lang="hu-HU" sz="1000" dirty="0" smtClean="0">
                <a:solidFill>
                  <a:srgbClr val="008F8C"/>
                </a:solidFill>
              </a:rPr>
              <a:t>Az OFEV hatékonyságáról</a:t>
            </a:r>
          </a:p>
          <a:p>
            <a:pPr marL="342900" indent="-342900">
              <a:lnSpc>
                <a:spcPts val="2400"/>
              </a:lnSpc>
              <a:buFont typeface="+mj-lt"/>
              <a:buAutoNum type="arabicPeriod"/>
            </a:pPr>
            <a:r>
              <a:rPr lang="hu-HU" sz="1000" cap="none" spc="0" dirty="0" smtClean="0">
                <a:solidFill>
                  <a:srgbClr val="008F8C"/>
                </a:solidFill>
              </a:rPr>
              <a:t>A betegek becsatornázása</a:t>
            </a:r>
          </a:p>
          <a:p>
            <a:pPr>
              <a:lnSpc>
                <a:spcPts val="2400"/>
              </a:lnSpc>
            </a:pPr>
            <a:r>
              <a:rPr lang="hu-HU" sz="1000" cap="none" spc="0" dirty="0" smtClean="0">
                <a:solidFill>
                  <a:srgbClr val="008F8C"/>
                </a:solidFill>
              </a:rPr>
              <a:t>           a kiemelt IPF centrumokba</a:t>
            </a:r>
          </a:p>
        </p:txBody>
      </p:sp>
      <p:sp>
        <p:nvSpPr>
          <p:cNvPr id="45" name="Szövegdoboz 44"/>
          <p:cNvSpPr txBox="1"/>
          <p:nvPr/>
        </p:nvSpPr>
        <p:spPr>
          <a:xfrm>
            <a:off x="6504411" y="5013176"/>
            <a:ext cx="2141326" cy="914400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/>
          <a:p>
            <a:pPr marL="342900" indent="-342900"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hu-HU" sz="1000" dirty="0" smtClean="0">
                <a:solidFill>
                  <a:srgbClr val="008F8C"/>
                </a:solidFill>
              </a:rPr>
              <a:t>Nyomtatott anyagok</a:t>
            </a:r>
            <a:endParaRPr lang="hu-HU" sz="1000" cap="none" spc="0" dirty="0" smtClean="0">
              <a:solidFill>
                <a:srgbClr val="008F8C"/>
              </a:solidFill>
            </a:endParaRPr>
          </a:p>
          <a:p>
            <a:pPr marL="342900" indent="-342900"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hu-HU" sz="1000" dirty="0" smtClean="0">
                <a:solidFill>
                  <a:srgbClr val="008F8C"/>
                </a:solidFill>
              </a:rPr>
              <a:t>TV/ rádió  kampány</a:t>
            </a:r>
          </a:p>
          <a:p>
            <a:pPr marL="342900" indent="-342900"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hu-HU" sz="1000" dirty="0" smtClean="0">
                <a:solidFill>
                  <a:srgbClr val="008F8C"/>
                </a:solidFill>
              </a:rPr>
              <a:t>Web</a:t>
            </a:r>
          </a:p>
          <a:p>
            <a:pPr marL="342900" indent="-342900"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hu-HU" sz="1000" cap="none" spc="0" dirty="0" smtClean="0">
                <a:solidFill>
                  <a:srgbClr val="008F8C"/>
                </a:solidFill>
              </a:rPr>
              <a:t>Betegfórumok</a:t>
            </a:r>
          </a:p>
        </p:txBody>
      </p:sp>
      <p:pic>
        <p:nvPicPr>
          <p:cNvPr id="60" name="Picture 11" descr="High-Res Stock Photography: Doctor holding a magnifying glass to his…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20"/>
          <a:stretch/>
        </p:blipFill>
        <p:spPr bwMode="auto">
          <a:xfrm>
            <a:off x="178280" y="1566865"/>
            <a:ext cx="1220002" cy="1260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9" descr="Royalty-free Image: Doctor looking confused at his computer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9" t="19283" b="28548"/>
          <a:stretch/>
        </p:blipFill>
        <p:spPr bwMode="auto">
          <a:xfrm>
            <a:off x="2257700" y="1667470"/>
            <a:ext cx="1130025" cy="11593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8634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300953" y="460838"/>
            <a:ext cx="5874485" cy="595527"/>
            <a:chOff x="2573922" y="412020"/>
            <a:chExt cx="9401884" cy="285908"/>
          </a:xfrm>
        </p:grpSpPr>
        <p:sp>
          <p:nvSpPr>
            <p:cNvPr id="30" name="TextBox 29"/>
            <p:cNvSpPr txBox="1"/>
            <p:nvPr/>
          </p:nvSpPr>
          <p:spPr>
            <a:xfrm>
              <a:off x="2637225" y="452824"/>
              <a:ext cx="9338581" cy="245104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no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hu-HU" sz="2000" i="1" cap="all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Milyen a jó kommunikáció?</a:t>
              </a:r>
              <a:r>
                <a:rPr lang="en-GB" sz="2000" i="1" cap="all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 </a:t>
              </a:r>
              <a:endParaRPr lang="en-GB" sz="2000" i="1" cap="all" dirty="0">
                <a:solidFill>
                  <a:srgbClr val="0099A8"/>
                </a:solidFill>
                <a:latin typeface="Arial Black"/>
                <a:ea typeface="ＭＳ Ｐゴシック" pitchFamily="34" charset="-128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2573922" y="412020"/>
              <a:ext cx="4601995" cy="140813"/>
              <a:chOff x="2573827" y="412020"/>
              <a:chExt cx="8222862" cy="140813"/>
            </a:xfrm>
          </p:grpSpPr>
          <p:cxnSp>
            <p:nvCxnSpPr>
              <p:cNvPr id="32" name="Straight Connector 31"/>
              <p:cNvCxnSpPr/>
              <p:nvPr/>
            </p:nvCxnSpPr>
            <p:spPr>
              <a:xfrm>
                <a:off x="2573827" y="412020"/>
                <a:ext cx="8222858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2573833" y="552833"/>
                <a:ext cx="8222856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9753">
            <a:off x="447090" y="930783"/>
            <a:ext cx="2583147" cy="257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526270"/>
            <a:ext cx="1763663" cy="1760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526268"/>
            <a:ext cx="1766717" cy="1760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522463"/>
            <a:ext cx="1754138" cy="1751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ounded Rectangle 25"/>
          <p:cNvSpPr/>
          <p:nvPr/>
        </p:nvSpPr>
        <p:spPr>
          <a:xfrm>
            <a:off x="2590734" y="3501008"/>
            <a:ext cx="6336704" cy="2808312"/>
          </a:xfrm>
          <a:prstGeom prst="roundRect">
            <a:avLst>
              <a:gd name="adj" fmla="val 3619"/>
            </a:avLst>
          </a:prstGeom>
          <a:solidFill>
            <a:schemeClr val="bg1"/>
          </a:solidFill>
          <a:ln w="9525">
            <a:noFill/>
          </a:ln>
          <a:effectLst>
            <a:outerShdw blurRad="63500" dist="381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965" tIns="252000" rIns="89957" bIns="46777" rtlCol="0" anchor="t" anchorCtr="0"/>
          <a:lstStyle/>
          <a:p>
            <a:pPr marL="171450" lvl="2" indent="-171450" algn="r">
              <a:spcBef>
                <a:spcPts val="1200"/>
              </a:spcBef>
              <a:buClr>
                <a:schemeClr val="folHlink"/>
              </a:buClr>
              <a:buFont typeface="Arial" panose="020B0604020202020204" pitchFamily="34" charset="0"/>
              <a:buChar char="•"/>
              <a:defRPr/>
            </a:pPr>
            <a:r>
              <a:rPr lang="hu-HU" sz="1050" u="sng" dirty="0" smtClean="0">
                <a:solidFill>
                  <a:schemeClr val="tx2"/>
                </a:solidFill>
                <a:latin typeface="+mj-lt"/>
              </a:rPr>
              <a:t>Könnyen érthető </a:t>
            </a:r>
            <a:r>
              <a:rPr lang="hu-HU" sz="1050" dirty="0" smtClean="0">
                <a:solidFill>
                  <a:schemeClr val="tx2"/>
                </a:solidFill>
                <a:latin typeface="+mj-lt"/>
              </a:rPr>
              <a:t>formában magyaráz bonyolult betegséget, </a:t>
            </a:r>
            <a:r>
              <a:rPr lang="hu-HU" sz="1050" dirty="0" err="1" smtClean="0">
                <a:solidFill>
                  <a:schemeClr val="tx2"/>
                </a:solidFill>
                <a:latin typeface="+mj-lt"/>
              </a:rPr>
              <a:t>patomechanizmust</a:t>
            </a:r>
            <a:endParaRPr lang="en-GB" sz="1050" dirty="0">
              <a:solidFill>
                <a:schemeClr val="tx2"/>
              </a:solidFill>
              <a:latin typeface="+mj-lt"/>
            </a:endParaRPr>
          </a:p>
          <a:p>
            <a:pPr marL="87269" lvl="2" indent="-87269" algn="r">
              <a:spcBef>
                <a:spcPts val="1200"/>
              </a:spcBef>
              <a:buClr>
                <a:schemeClr val="folHlink"/>
              </a:buClr>
              <a:buFont typeface="Arial" pitchFamily="34" charset="0"/>
              <a:buChar char="•"/>
              <a:defRPr/>
            </a:pPr>
            <a:r>
              <a:rPr lang="hu-HU" sz="1050" dirty="0" smtClean="0">
                <a:solidFill>
                  <a:schemeClr val="tx2"/>
                </a:solidFill>
                <a:latin typeface="+mj-lt"/>
              </a:rPr>
              <a:t>Hasznos </a:t>
            </a:r>
            <a:r>
              <a:rPr lang="hu-HU" sz="1050" u="sng" dirty="0" smtClean="0">
                <a:solidFill>
                  <a:schemeClr val="tx2"/>
                </a:solidFill>
                <a:latin typeface="+mj-lt"/>
              </a:rPr>
              <a:t>információt ad át </a:t>
            </a:r>
            <a:r>
              <a:rPr lang="hu-HU" sz="1050" dirty="0" smtClean="0">
                <a:solidFill>
                  <a:schemeClr val="tx2"/>
                </a:solidFill>
                <a:latin typeface="+mj-lt"/>
              </a:rPr>
              <a:t>leegyszerűsített ábrákkal alátámasztva</a:t>
            </a:r>
          </a:p>
          <a:p>
            <a:pPr marL="87269" lvl="2" indent="-87269" algn="r">
              <a:spcBef>
                <a:spcPts val="1200"/>
              </a:spcBef>
              <a:buClr>
                <a:schemeClr val="folHlink"/>
              </a:buClr>
              <a:buFont typeface="Arial" pitchFamily="34" charset="0"/>
              <a:buChar char="•"/>
              <a:defRPr/>
            </a:pPr>
            <a:r>
              <a:rPr lang="hu-HU" sz="1050" u="sng" dirty="0" smtClean="0">
                <a:solidFill>
                  <a:schemeClr val="tx2"/>
                </a:solidFill>
                <a:latin typeface="+mj-lt"/>
              </a:rPr>
              <a:t>Eléri a célcsoportot</a:t>
            </a:r>
          </a:p>
          <a:p>
            <a:pPr marL="87269" lvl="2" indent="-87269" algn="r">
              <a:spcBef>
                <a:spcPts val="1200"/>
              </a:spcBef>
              <a:buClr>
                <a:schemeClr val="folHlink"/>
              </a:buClr>
              <a:buFont typeface="Arial" pitchFamily="34" charset="0"/>
              <a:buChar char="•"/>
              <a:defRPr/>
            </a:pPr>
            <a:r>
              <a:rPr lang="hu-HU" sz="1050" u="sng" dirty="0" smtClean="0">
                <a:solidFill>
                  <a:schemeClr val="tx2"/>
                </a:solidFill>
                <a:latin typeface="+mj-lt"/>
              </a:rPr>
              <a:t>Gyakorlatias</a:t>
            </a:r>
          </a:p>
          <a:p>
            <a:pPr marL="87269" lvl="2" indent="-87269" algn="r">
              <a:spcBef>
                <a:spcPts val="1200"/>
              </a:spcBef>
              <a:buClr>
                <a:schemeClr val="folHlink"/>
              </a:buClr>
              <a:buFont typeface="Arial" pitchFamily="34" charset="0"/>
              <a:buChar char="•"/>
              <a:defRPr/>
            </a:pPr>
            <a:r>
              <a:rPr lang="hu-HU" sz="1050" u="sng" dirty="0" smtClean="0">
                <a:solidFill>
                  <a:schemeClr val="tx2"/>
                </a:solidFill>
                <a:latin typeface="+mj-lt"/>
              </a:rPr>
              <a:t>Specifikus </a:t>
            </a:r>
            <a:endParaRPr lang="hu-HU" sz="1050" dirty="0" smtClean="0">
              <a:solidFill>
                <a:schemeClr val="tx2"/>
              </a:solidFill>
              <a:latin typeface="+mj-lt"/>
            </a:endParaRPr>
          </a:p>
          <a:p>
            <a:pPr marL="87269" lvl="2" indent="-87269" algn="r">
              <a:spcBef>
                <a:spcPts val="1200"/>
              </a:spcBef>
              <a:buClr>
                <a:schemeClr val="folHlink"/>
              </a:buClr>
              <a:buFont typeface="Arial" pitchFamily="34" charset="0"/>
              <a:buChar char="•"/>
              <a:defRPr/>
            </a:pPr>
            <a:r>
              <a:rPr lang="hu-HU" sz="1050" dirty="0" smtClean="0">
                <a:solidFill>
                  <a:schemeClr val="tx2"/>
                </a:solidFill>
                <a:latin typeface="+mj-lt"/>
              </a:rPr>
              <a:t>Kivitelezését tekintve is </a:t>
            </a:r>
            <a:r>
              <a:rPr lang="hu-HU" sz="1050" u="sng" dirty="0" smtClean="0">
                <a:solidFill>
                  <a:schemeClr val="tx2"/>
                </a:solidFill>
                <a:latin typeface="+mj-lt"/>
              </a:rPr>
              <a:t>prémium megjelenésű</a:t>
            </a:r>
            <a:r>
              <a:rPr lang="hu-HU" sz="1050" dirty="0" smtClean="0">
                <a:solidFill>
                  <a:schemeClr val="tx2"/>
                </a:solidFill>
                <a:latin typeface="+mj-lt"/>
              </a:rPr>
              <a:t>, akárcsak a gyógyszer</a:t>
            </a:r>
          </a:p>
          <a:p>
            <a:pPr marL="87269" lvl="2" indent="-87269" algn="r">
              <a:spcBef>
                <a:spcPts val="1200"/>
              </a:spcBef>
              <a:buClr>
                <a:schemeClr val="folHlink"/>
              </a:buClr>
              <a:buFont typeface="Arial" pitchFamily="34" charset="0"/>
              <a:buChar char="•"/>
              <a:defRPr/>
            </a:pPr>
            <a:r>
              <a:rPr lang="hu-HU" sz="1050" dirty="0" smtClean="0">
                <a:solidFill>
                  <a:schemeClr val="tx2"/>
                </a:solidFill>
                <a:latin typeface="+mj-lt"/>
              </a:rPr>
              <a:t>Növeli a biztonságérzetet</a:t>
            </a:r>
          </a:p>
          <a:p>
            <a:pPr marL="87269" lvl="2" indent="-87269" algn="r">
              <a:spcBef>
                <a:spcPts val="1200"/>
              </a:spcBef>
              <a:buClr>
                <a:schemeClr val="folHlink"/>
              </a:buClr>
              <a:buFont typeface="Arial" pitchFamily="34" charset="0"/>
              <a:buChar char="•"/>
              <a:defRPr/>
            </a:pPr>
            <a:r>
              <a:rPr lang="hu-HU" sz="1050" dirty="0" smtClean="0">
                <a:solidFill>
                  <a:schemeClr val="tx2"/>
                </a:solidFill>
                <a:latin typeface="+mj-lt"/>
              </a:rPr>
              <a:t>Támogatja (leegyszerűsíti)az orvos munkáját</a:t>
            </a:r>
            <a:endParaRPr lang="en-GB" sz="105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834816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4406">
            <a:off x="5751546" y="2022090"/>
            <a:ext cx="2709213" cy="372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8673">
            <a:off x="1893093" y="2816766"/>
            <a:ext cx="2651978" cy="3637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3" name="Group 92"/>
          <p:cNvGrpSpPr/>
          <p:nvPr/>
        </p:nvGrpSpPr>
        <p:grpSpPr>
          <a:xfrm>
            <a:off x="300953" y="460838"/>
            <a:ext cx="3085714" cy="595527"/>
            <a:chOff x="2573922" y="412020"/>
            <a:chExt cx="4938565" cy="285908"/>
          </a:xfrm>
        </p:grpSpPr>
        <p:sp>
          <p:nvSpPr>
            <p:cNvPr id="94" name="TextBox 93"/>
            <p:cNvSpPr txBox="1"/>
            <p:nvPr/>
          </p:nvSpPr>
          <p:spPr>
            <a:xfrm>
              <a:off x="2637225" y="452824"/>
              <a:ext cx="4875262" cy="245104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no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hu-HU" sz="2000" i="1" cap="all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BETEGTÁJÉKOZTATÓ</a:t>
              </a:r>
              <a:endParaRPr lang="en-GB" sz="2000" i="1" cap="all" dirty="0">
                <a:solidFill>
                  <a:srgbClr val="0099A8"/>
                </a:solidFill>
                <a:latin typeface="Arial Black"/>
                <a:ea typeface="ＭＳ Ｐゴシック" pitchFamily="34" charset="-128"/>
              </a:endParaRPr>
            </a:p>
          </p:txBody>
        </p:sp>
        <p:grpSp>
          <p:nvGrpSpPr>
            <p:cNvPr id="95" name="Group 94"/>
            <p:cNvGrpSpPr/>
            <p:nvPr/>
          </p:nvGrpSpPr>
          <p:grpSpPr>
            <a:xfrm>
              <a:off x="2573922" y="412020"/>
              <a:ext cx="4601995" cy="140813"/>
              <a:chOff x="2573827" y="412020"/>
              <a:chExt cx="8222862" cy="140813"/>
            </a:xfrm>
          </p:grpSpPr>
          <p:cxnSp>
            <p:nvCxnSpPr>
              <p:cNvPr id="96" name="Straight Connector 95"/>
              <p:cNvCxnSpPr/>
              <p:nvPr/>
            </p:nvCxnSpPr>
            <p:spPr>
              <a:xfrm>
                <a:off x="2573827" y="412020"/>
                <a:ext cx="8222858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>
                <a:off x="2573833" y="552833"/>
                <a:ext cx="8222856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9" name="Group 98"/>
          <p:cNvGrpSpPr/>
          <p:nvPr/>
        </p:nvGrpSpPr>
        <p:grpSpPr>
          <a:xfrm>
            <a:off x="4587875" y="460838"/>
            <a:ext cx="3085714" cy="595527"/>
            <a:chOff x="2573922" y="412020"/>
            <a:chExt cx="4938565" cy="285908"/>
          </a:xfrm>
        </p:grpSpPr>
        <p:sp>
          <p:nvSpPr>
            <p:cNvPr id="100" name="TextBox 99"/>
            <p:cNvSpPr txBox="1"/>
            <p:nvPr/>
          </p:nvSpPr>
          <p:spPr>
            <a:xfrm>
              <a:off x="2637225" y="452824"/>
              <a:ext cx="4875262" cy="245104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no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hu-HU" sz="2000" i="1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BETEGNAPLÓ</a:t>
              </a:r>
              <a:endParaRPr lang="en-GB" sz="2000" i="1" dirty="0">
                <a:solidFill>
                  <a:srgbClr val="0099A8"/>
                </a:solidFill>
                <a:latin typeface="Arial Black"/>
                <a:ea typeface="ＭＳ Ｐゴシック" pitchFamily="34" charset="-128"/>
              </a:endParaRPr>
            </a:p>
          </p:txBody>
        </p:sp>
        <p:grpSp>
          <p:nvGrpSpPr>
            <p:cNvPr id="101" name="Group 100"/>
            <p:cNvGrpSpPr/>
            <p:nvPr/>
          </p:nvGrpSpPr>
          <p:grpSpPr>
            <a:xfrm>
              <a:off x="2573922" y="412020"/>
              <a:ext cx="4601995" cy="140813"/>
              <a:chOff x="2573827" y="412020"/>
              <a:chExt cx="8222862" cy="140813"/>
            </a:xfrm>
          </p:grpSpPr>
          <p:cxnSp>
            <p:nvCxnSpPr>
              <p:cNvPr id="102" name="Straight Connector 101"/>
              <p:cNvCxnSpPr/>
              <p:nvPr/>
            </p:nvCxnSpPr>
            <p:spPr>
              <a:xfrm>
                <a:off x="2573827" y="412020"/>
                <a:ext cx="8222858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>
                <a:off x="2573833" y="552833"/>
                <a:ext cx="8222856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Group 6"/>
          <p:cNvGrpSpPr/>
          <p:nvPr/>
        </p:nvGrpSpPr>
        <p:grpSpPr>
          <a:xfrm>
            <a:off x="262227" y="934535"/>
            <a:ext cx="4396051" cy="2222470"/>
            <a:chOff x="262227" y="934535"/>
            <a:chExt cx="4396051" cy="2222470"/>
          </a:xfrm>
        </p:grpSpPr>
        <p:grpSp>
          <p:nvGrpSpPr>
            <p:cNvPr id="123" name="Group 122"/>
            <p:cNvGrpSpPr/>
            <p:nvPr/>
          </p:nvGrpSpPr>
          <p:grpSpPr>
            <a:xfrm>
              <a:off x="262227" y="934535"/>
              <a:ext cx="4396050" cy="253794"/>
              <a:chOff x="5842632" y="749937"/>
              <a:chExt cx="4398171" cy="253916"/>
            </a:xfrm>
          </p:grpSpPr>
          <p:sp>
            <p:nvSpPr>
              <p:cNvPr id="124" name="Rectangle 123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3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Mit jelent az IPF? Hogyan fogom érezni magam?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25" name="Group 124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26" name="Picture 125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27" name="TextBox 126"/>
                <p:cNvSpPr txBox="1"/>
                <p:nvPr/>
              </p:nvSpPr>
              <p:spPr>
                <a:xfrm>
                  <a:off x="5853381" y="918152"/>
                  <a:ext cx="266701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1</a:t>
                  </a:r>
                </a:p>
              </p:txBody>
            </p:sp>
          </p:grpSp>
        </p:grpSp>
        <p:grpSp>
          <p:nvGrpSpPr>
            <p:cNvPr id="145" name="Group 144"/>
            <p:cNvGrpSpPr/>
            <p:nvPr/>
          </p:nvGrpSpPr>
          <p:grpSpPr>
            <a:xfrm>
              <a:off x="262227" y="1220909"/>
              <a:ext cx="4396050" cy="253794"/>
              <a:chOff x="5842632" y="749937"/>
              <a:chExt cx="4398171" cy="253916"/>
            </a:xfrm>
          </p:grpSpPr>
          <p:sp>
            <p:nvSpPr>
              <p:cNvPr id="146" name="Rectangle 145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2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Bővebben a gyógyszerről, a hatásáról.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47" name="Group 146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48" name="Picture 147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49" name="TextBox 148"/>
                <p:cNvSpPr txBox="1"/>
                <p:nvPr/>
              </p:nvSpPr>
              <p:spPr>
                <a:xfrm>
                  <a:off x="5853381" y="918152"/>
                  <a:ext cx="266701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2</a:t>
                  </a:r>
                </a:p>
              </p:txBody>
            </p:sp>
          </p:grpSp>
        </p:grpSp>
        <p:grpSp>
          <p:nvGrpSpPr>
            <p:cNvPr id="150" name="Group 149"/>
            <p:cNvGrpSpPr/>
            <p:nvPr/>
          </p:nvGrpSpPr>
          <p:grpSpPr>
            <a:xfrm>
              <a:off x="262227" y="1757716"/>
              <a:ext cx="4396050" cy="253794"/>
              <a:chOff x="5842632" y="749937"/>
              <a:chExt cx="4398171" cy="253916"/>
            </a:xfrm>
          </p:grpSpPr>
          <p:sp>
            <p:nvSpPr>
              <p:cNvPr id="151" name="Rectangle 150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3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Miből áll az OFEV – kezelés ?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52" name="Group 151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53" name="Picture 152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54" name="TextBox 153"/>
                <p:cNvSpPr txBox="1"/>
                <p:nvPr/>
              </p:nvSpPr>
              <p:spPr>
                <a:xfrm>
                  <a:off x="5853381" y="918152"/>
                  <a:ext cx="266701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3</a:t>
                  </a: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262227" y="2044090"/>
              <a:ext cx="4396050" cy="253794"/>
              <a:chOff x="5842632" y="749937"/>
              <a:chExt cx="4398171" cy="253916"/>
            </a:xfrm>
          </p:grpSpPr>
          <p:sp>
            <p:nvSpPr>
              <p:cNvPr id="156" name="Rectangle 155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3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A gyógyszeres kezelés célja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57" name="Group 156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58" name="Picture 157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59" name="TextBox 158"/>
                <p:cNvSpPr txBox="1"/>
                <p:nvPr/>
              </p:nvSpPr>
              <p:spPr>
                <a:xfrm>
                  <a:off x="5853381" y="918152"/>
                  <a:ext cx="266701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4</a:t>
                  </a:r>
                </a:p>
              </p:txBody>
            </p:sp>
          </p:grpSp>
        </p:grpSp>
        <p:grpSp>
          <p:nvGrpSpPr>
            <p:cNvPr id="160" name="Group 159"/>
            <p:cNvGrpSpPr/>
            <p:nvPr/>
          </p:nvGrpSpPr>
          <p:grpSpPr>
            <a:xfrm>
              <a:off x="262227" y="2330464"/>
              <a:ext cx="4396050" cy="253794"/>
              <a:chOff x="5842632" y="749937"/>
              <a:chExt cx="4398171" cy="253916"/>
            </a:xfrm>
          </p:grpSpPr>
          <p:sp>
            <p:nvSpPr>
              <p:cNvPr id="161" name="Rectangle 160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3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Az esetlegesen fellépő mellékhatások kezelése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62" name="Group 161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63" name="Picture 162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64" name="TextBox 163"/>
                <p:cNvSpPr txBox="1"/>
                <p:nvPr/>
              </p:nvSpPr>
              <p:spPr>
                <a:xfrm>
                  <a:off x="5853381" y="918152"/>
                  <a:ext cx="266701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5</a:t>
                  </a:r>
                </a:p>
              </p:txBody>
            </p:sp>
          </p:grpSp>
        </p:grpSp>
        <p:grpSp>
          <p:nvGrpSpPr>
            <p:cNvPr id="165" name="Group 164"/>
            <p:cNvGrpSpPr/>
            <p:nvPr/>
          </p:nvGrpSpPr>
          <p:grpSpPr>
            <a:xfrm>
              <a:off x="262227" y="2616838"/>
              <a:ext cx="4396050" cy="253794"/>
              <a:chOff x="5842632" y="749937"/>
              <a:chExt cx="4398171" cy="253916"/>
            </a:xfrm>
          </p:grpSpPr>
          <p:sp>
            <p:nvSpPr>
              <p:cNvPr id="166" name="Rectangle 165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3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Honnan kaphat segítséget?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67" name="Group 166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68" name="Picture 167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69" name="TextBox 168"/>
                <p:cNvSpPr txBox="1"/>
                <p:nvPr/>
              </p:nvSpPr>
              <p:spPr>
                <a:xfrm>
                  <a:off x="5853381" y="918152"/>
                  <a:ext cx="266701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6</a:t>
                  </a:r>
                </a:p>
              </p:txBody>
            </p:sp>
          </p:grpSp>
        </p:grpSp>
        <p:sp>
          <p:nvSpPr>
            <p:cNvPr id="171" name="Rectangle 170"/>
            <p:cNvSpPr/>
            <p:nvPr/>
          </p:nvSpPr>
          <p:spPr>
            <a:xfrm>
              <a:off x="551523" y="2903211"/>
              <a:ext cx="4106755" cy="253794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fontAlgn="base">
                <a:spcBef>
                  <a:spcPts val="300"/>
                </a:spcBef>
                <a:spcAft>
                  <a:spcPct val="0"/>
                </a:spcAft>
              </a:pPr>
              <a:endParaRPr lang="en-GB" sz="999" dirty="0">
                <a:solidFill>
                  <a:srgbClr val="0099A8"/>
                </a:solidFill>
                <a:ea typeface="ＭＳ Ｐゴシック" pitchFamily="34" charset="-128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658277" y="933325"/>
            <a:ext cx="4396050" cy="2180011"/>
            <a:chOff x="4658277" y="933325"/>
            <a:chExt cx="4396050" cy="2180011"/>
          </a:xfrm>
        </p:grpSpPr>
        <p:grpSp>
          <p:nvGrpSpPr>
            <p:cNvPr id="175" name="Group 174"/>
            <p:cNvGrpSpPr/>
            <p:nvPr/>
          </p:nvGrpSpPr>
          <p:grpSpPr>
            <a:xfrm>
              <a:off x="4658277" y="1219699"/>
              <a:ext cx="4396050" cy="253794"/>
              <a:chOff x="5842632" y="749937"/>
              <a:chExt cx="4398171" cy="253916"/>
            </a:xfrm>
          </p:grpSpPr>
          <p:sp>
            <p:nvSpPr>
              <p:cNvPr id="176" name="Rectangle 175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3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Legyen részese a saját kezelésének!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77" name="Group 176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78" name="Picture 177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79" name="TextBox 178"/>
                <p:cNvSpPr txBox="1"/>
                <p:nvPr/>
              </p:nvSpPr>
              <p:spPr>
                <a:xfrm>
                  <a:off x="5853381" y="918152"/>
                  <a:ext cx="266701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2</a:t>
                  </a:r>
                </a:p>
              </p:txBody>
            </p:sp>
          </p:grpSp>
        </p:grpSp>
        <p:grpSp>
          <p:nvGrpSpPr>
            <p:cNvPr id="180" name="Group 179"/>
            <p:cNvGrpSpPr/>
            <p:nvPr/>
          </p:nvGrpSpPr>
          <p:grpSpPr>
            <a:xfrm>
              <a:off x="4658277" y="1506072"/>
              <a:ext cx="4396050" cy="253794"/>
              <a:chOff x="5842632" y="749937"/>
              <a:chExt cx="4398171" cy="253916"/>
            </a:xfrm>
          </p:grpSpPr>
          <p:sp>
            <p:nvSpPr>
              <p:cNvPr id="181" name="Rectangle 180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3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Naplóm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82" name="Group 181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83" name="Picture 182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84" name="TextBox 183"/>
                <p:cNvSpPr txBox="1"/>
                <p:nvPr/>
              </p:nvSpPr>
              <p:spPr>
                <a:xfrm>
                  <a:off x="5843928" y="951288"/>
                  <a:ext cx="266702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3</a:t>
                  </a:r>
                </a:p>
              </p:txBody>
            </p:sp>
          </p:grpSp>
        </p:grpSp>
        <p:grpSp>
          <p:nvGrpSpPr>
            <p:cNvPr id="185" name="Group 184"/>
            <p:cNvGrpSpPr/>
            <p:nvPr/>
          </p:nvGrpSpPr>
          <p:grpSpPr>
            <a:xfrm>
              <a:off x="4658277" y="933325"/>
              <a:ext cx="4396050" cy="253794"/>
              <a:chOff x="5842632" y="749937"/>
              <a:chExt cx="4398171" cy="253916"/>
            </a:xfrm>
          </p:grpSpPr>
          <p:sp>
            <p:nvSpPr>
              <p:cNvPr id="186" name="Rectangle 185"/>
              <p:cNvSpPr/>
              <p:nvPr/>
            </p:nvSpPr>
            <p:spPr>
              <a:xfrm>
                <a:off x="6132067" y="749937"/>
                <a:ext cx="4108736" cy="25391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fontAlgn="base">
                  <a:spcBef>
                    <a:spcPts val="300"/>
                  </a:spcBef>
                  <a:spcAft>
                    <a:spcPct val="0"/>
                  </a:spcAft>
                </a:pPr>
                <a:r>
                  <a:rPr lang="hu-HU" sz="999" dirty="0" smtClean="0">
                    <a:solidFill>
                      <a:srgbClr val="0099A8"/>
                    </a:solidFill>
                    <a:ea typeface="ＭＳ Ｐゴシック" pitchFamily="34" charset="-128"/>
                  </a:rPr>
                  <a:t>Az Ön érzései és gondolatai</a:t>
                </a:r>
                <a:endParaRPr lang="en-GB" sz="999" dirty="0">
                  <a:solidFill>
                    <a:srgbClr val="0099A8"/>
                  </a:solidFill>
                  <a:ea typeface="ＭＳ Ｐゴシック" pitchFamily="34" charset="-128"/>
                </a:endParaRPr>
              </a:p>
            </p:txBody>
          </p:sp>
          <p:grpSp>
            <p:nvGrpSpPr>
              <p:cNvPr id="187" name="Group 186"/>
              <p:cNvGrpSpPr/>
              <p:nvPr/>
            </p:nvGrpSpPr>
            <p:grpSpPr>
              <a:xfrm>
                <a:off x="5842632" y="766201"/>
                <a:ext cx="221389" cy="221389"/>
                <a:chOff x="5781386" y="832324"/>
                <a:chExt cx="410688" cy="410688"/>
              </a:xfrm>
            </p:grpSpPr>
            <p:pic>
              <p:nvPicPr>
                <p:cNvPr id="188" name="Picture 187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781386" y="832324"/>
                  <a:ext cx="410688" cy="410688"/>
                </a:xfrm>
                <a:prstGeom prst="rect">
                  <a:avLst/>
                </a:prstGeom>
                <a:effectLst>
                  <a:outerShdw blurRad="114300" sx="102000" sy="102000" algn="ctr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89" name="TextBox 188"/>
                <p:cNvSpPr txBox="1"/>
                <p:nvPr/>
              </p:nvSpPr>
              <p:spPr>
                <a:xfrm>
                  <a:off x="5853381" y="918152"/>
                  <a:ext cx="266701" cy="276225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 anchorCtr="0">
                  <a:noAutofit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GB" sz="1049" dirty="0">
                      <a:solidFill>
                        <a:srgbClr val="FFFFFF"/>
                      </a:solidFill>
                      <a:latin typeface="Arial Black"/>
                      <a:ea typeface="ＭＳ Ｐゴシック" pitchFamily="34" charset="-128"/>
                    </a:rPr>
                    <a:t>1</a:t>
                  </a:r>
                </a:p>
              </p:txBody>
            </p:sp>
          </p:grpSp>
        </p:grpSp>
        <p:sp>
          <p:nvSpPr>
            <p:cNvPr id="193" name="TextBox 192"/>
            <p:cNvSpPr txBox="1"/>
            <p:nvPr/>
          </p:nvSpPr>
          <p:spPr>
            <a:xfrm>
              <a:off x="4697076" y="1819007"/>
              <a:ext cx="143701" cy="148832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sz="1049" dirty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  <a:t>4</a:t>
              </a:r>
            </a:p>
          </p:txBody>
        </p:sp>
        <p:sp>
          <p:nvSpPr>
            <p:cNvPr id="208" name="TextBox 207"/>
            <p:cNvSpPr txBox="1"/>
            <p:nvPr/>
          </p:nvSpPr>
          <p:spPr>
            <a:xfrm>
              <a:off x="4697070" y="2964503"/>
              <a:ext cx="143701" cy="14883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sz="1049" dirty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  <a:t>7</a:t>
              </a: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4293866" y="2385295"/>
            <a:ext cx="1451057" cy="1454701"/>
            <a:chOff x="11243401" y="1259032"/>
            <a:chExt cx="1147715" cy="1150597"/>
          </a:xfrm>
        </p:grpSpPr>
        <p:sp>
          <p:nvSpPr>
            <p:cNvPr id="120" name="Oval 119"/>
            <p:cNvSpPr/>
            <p:nvPr>
              <p:custDataLst>
                <p:tags r:id="rId4"/>
              </p:custDataLst>
            </p:nvPr>
          </p:nvSpPr>
          <p:spPr bwMode="auto">
            <a:xfrm>
              <a:off x="11289073" y="1342980"/>
              <a:ext cx="1007566" cy="1008023"/>
            </a:xfrm>
            <a:prstGeom prst="ellipse">
              <a:avLst/>
            </a:prstGeom>
            <a:gradFill flip="none" rotWithShape="1">
              <a:gsLst>
                <a:gs pos="0">
                  <a:srgbClr val="E46C0A"/>
                </a:gs>
                <a:gs pos="50000">
                  <a:srgbClr val="E46C0A">
                    <a:alpha val="50000"/>
                  </a:srgbClr>
                </a:gs>
                <a:gs pos="100000">
                  <a:srgbClr val="E46C0A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0" tIns="0" rIns="0" bIns="0" anchor="ctr" anchorCtr="0"/>
            <a:lstStyle/>
            <a:p>
              <a:pPr algn="ctr">
                <a:spcBef>
                  <a:spcPts val="200"/>
                </a:spcBef>
                <a:buClr>
                  <a:srgbClr val="080808"/>
                </a:buClr>
                <a:buSzPct val="100000"/>
              </a:pPr>
              <a:endParaRPr lang="en-GB" sz="800" kern="0" dirty="0">
                <a:solidFill>
                  <a:srgbClr val="404040"/>
                </a:solidFill>
                <a:latin typeface="Century Gothic" pitchFamily="34" charset="0"/>
                <a:ea typeface="ＭＳ Ｐゴシック" pitchFamily="34" charset="-128"/>
              </a:endParaRPr>
            </a:p>
          </p:txBody>
        </p:sp>
        <p:sp>
          <p:nvSpPr>
            <p:cNvPr id="121" name="Oval 120"/>
            <p:cNvSpPr/>
            <p:nvPr>
              <p:custDataLst>
                <p:tags r:id="rId5"/>
              </p:custDataLst>
            </p:nvPr>
          </p:nvSpPr>
          <p:spPr bwMode="auto">
            <a:xfrm>
              <a:off x="11330439" y="1403545"/>
              <a:ext cx="886490" cy="886893"/>
            </a:xfrm>
            <a:prstGeom prst="ellipse">
              <a:avLst/>
            </a:prstGeom>
            <a:solidFill>
              <a:srgbClr val="E46C0A"/>
            </a:solidFill>
            <a:ln w="19050">
              <a:solidFill>
                <a:schemeClr val="bg1"/>
              </a:solidFill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 anchorCtr="0"/>
            <a:lstStyle/>
            <a:p>
              <a:pPr algn="ctr" fontAlgn="base">
                <a:spcBef>
                  <a:spcPts val="600"/>
                </a:spcBef>
              </a:pPr>
              <a:endParaRPr lang="en-GB" sz="1200" b="1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11243401" y="1259032"/>
              <a:ext cx="1147715" cy="1150597"/>
            </a:xfrm>
            <a:prstGeom prst="ellipse">
              <a:avLst/>
            </a:prstGeom>
          </p:spPr>
          <p:txBody>
            <a:bodyPr wrap="square" lIns="0" tIns="0" rIns="0" bIns="0" anchor="ctr" anchorCtr="0">
              <a:noAutofit/>
            </a:bodyPr>
            <a:lstStyle/>
            <a:p>
              <a:pPr algn="ctr" fontAlgn="base">
                <a:spcBef>
                  <a:spcPts val="600"/>
                </a:spcBef>
                <a:defRPr/>
              </a:pPr>
              <a:r>
                <a:rPr lang="hu-HU" sz="900" dirty="0" smtClean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  <a:t>ÖNNEK</a:t>
              </a:r>
              <a:endParaRPr lang="en-GB" sz="900" dirty="0">
                <a:solidFill>
                  <a:srgbClr val="FFFFFF"/>
                </a:solidFill>
                <a:latin typeface="Arial Black"/>
                <a:ea typeface="ＭＳ Ｐゴシック" pitchFamily="34" charset="-128"/>
              </a:endParaRPr>
            </a:p>
          </p:txBody>
        </p:sp>
      </p:grpSp>
      <p:grpSp>
        <p:nvGrpSpPr>
          <p:cNvPr id="211" name="Group 210"/>
          <p:cNvGrpSpPr/>
          <p:nvPr/>
        </p:nvGrpSpPr>
        <p:grpSpPr>
          <a:xfrm>
            <a:off x="7564504" y="1521103"/>
            <a:ext cx="1451058" cy="1454701"/>
            <a:chOff x="7956161" y="693425"/>
            <a:chExt cx="1147715" cy="1150597"/>
          </a:xfrm>
        </p:grpSpPr>
        <p:sp>
          <p:nvSpPr>
            <p:cNvPr id="212" name="Oval 211"/>
            <p:cNvSpPr/>
            <p:nvPr>
              <p:custDataLst>
                <p:tags r:id="rId2"/>
              </p:custDataLst>
            </p:nvPr>
          </p:nvSpPr>
          <p:spPr bwMode="auto">
            <a:xfrm>
              <a:off x="8026234" y="745094"/>
              <a:ext cx="1007566" cy="1008023"/>
            </a:xfrm>
            <a:prstGeom prst="ellipse">
              <a:avLst/>
            </a:prstGeom>
            <a:gradFill flip="none" rotWithShape="1">
              <a:gsLst>
                <a:gs pos="0">
                  <a:srgbClr val="E46C0A"/>
                </a:gs>
                <a:gs pos="50000">
                  <a:srgbClr val="E46C0A">
                    <a:alpha val="50000"/>
                  </a:srgbClr>
                </a:gs>
                <a:gs pos="100000">
                  <a:srgbClr val="E46C0A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0" tIns="0" rIns="0" bIns="0" anchor="ctr" anchorCtr="0"/>
            <a:lstStyle/>
            <a:p>
              <a:pPr algn="ctr">
                <a:spcBef>
                  <a:spcPts val="200"/>
                </a:spcBef>
                <a:buClr>
                  <a:srgbClr val="080808"/>
                </a:buClr>
                <a:buSzPct val="100000"/>
              </a:pPr>
              <a:endParaRPr lang="en-GB" sz="800" kern="0" dirty="0">
                <a:solidFill>
                  <a:srgbClr val="404040"/>
                </a:solidFill>
                <a:latin typeface="Century Gothic" pitchFamily="34" charset="0"/>
                <a:ea typeface="ＭＳ Ｐゴシック" pitchFamily="34" charset="-128"/>
              </a:endParaRPr>
            </a:p>
          </p:txBody>
        </p:sp>
        <p:sp>
          <p:nvSpPr>
            <p:cNvPr id="213" name="Oval 212"/>
            <p:cNvSpPr/>
            <p:nvPr>
              <p:custDataLst>
                <p:tags r:id="rId3"/>
              </p:custDataLst>
            </p:nvPr>
          </p:nvSpPr>
          <p:spPr bwMode="auto">
            <a:xfrm>
              <a:off x="8086772" y="825277"/>
              <a:ext cx="886490" cy="886893"/>
            </a:xfrm>
            <a:prstGeom prst="ellipse">
              <a:avLst/>
            </a:prstGeom>
            <a:solidFill>
              <a:srgbClr val="E46C0A"/>
            </a:solidFill>
            <a:ln w="19050">
              <a:solidFill>
                <a:schemeClr val="bg1"/>
              </a:solidFill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 anchorCtr="0"/>
            <a:lstStyle/>
            <a:p>
              <a:pPr algn="ctr" fontAlgn="base">
                <a:spcBef>
                  <a:spcPts val="600"/>
                </a:spcBef>
              </a:pPr>
              <a:endParaRPr lang="en-GB" sz="1200" b="1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214" name="Oval 213"/>
            <p:cNvSpPr/>
            <p:nvPr/>
          </p:nvSpPr>
          <p:spPr>
            <a:xfrm>
              <a:off x="7956161" y="693425"/>
              <a:ext cx="1147715" cy="1150597"/>
            </a:xfrm>
            <a:prstGeom prst="ellipse">
              <a:avLst/>
            </a:prstGeom>
          </p:spPr>
          <p:txBody>
            <a:bodyPr wrap="square" lIns="0" tIns="0" rIns="0" bIns="0" anchor="ctr" anchorCtr="0">
              <a:noAutofit/>
            </a:bodyPr>
            <a:lstStyle/>
            <a:p>
              <a:pPr algn="ctr" fontAlgn="base">
                <a:spcBef>
                  <a:spcPts val="600"/>
                </a:spcBef>
                <a:defRPr/>
              </a:pPr>
              <a:r>
                <a:rPr lang="hu-HU" sz="900" dirty="0" smtClean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  <a:t>AZ ÖN NAPLÓJA</a:t>
              </a:r>
              <a:endParaRPr lang="en-GB" sz="900" dirty="0">
                <a:solidFill>
                  <a:srgbClr val="FFFFFF"/>
                </a:solidFill>
                <a:latin typeface="Arial Black"/>
                <a:ea typeface="ＭＳ Ｐゴシック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5588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1" y="-3915816"/>
            <a:ext cx="9127693" cy="1286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5" name="Group 24"/>
          <p:cNvGrpSpPr/>
          <p:nvPr/>
        </p:nvGrpSpPr>
        <p:grpSpPr>
          <a:xfrm>
            <a:off x="1835696" y="681388"/>
            <a:ext cx="6643081" cy="3284286"/>
            <a:chOff x="5272381" y="-1011009"/>
            <a:chExt cx="3807550" cy="3429955"/>
          </a:xfrm>
        </p:grpSpPr>
        <p:sp>
          <p:nvSpPr>
            <p:cNvPr id="26" name="Rounded Rectangle 25"/>
            <p:cNvSpPr/>
            <p:nvPr/>
          </p:nvSpPr>
          <p:spPr>
            <a:xfrm>
              <a:off x="5272381" y="-1011009"/>
              <a:ext cx="2772000" cy="2154380"/>
            </a:xfrm>
            <a:prstGeom prst="roundRect">
              <a:avLst>
                <a:gd name="adj" fmla="val 3619"/>
              </a:avLst>
            </a:prstGeom>
            <a:solidFill>
              <a:schemeClr val="bg1"/>
            </a:solidFill>
            <a:ln w="9525">
              <a:noFill/>
            </a:ln>
            <a:effectLst>
              <a:outerShdw blurRad="63500" dist="381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1965" tIns="252000" rIns="89957" bIns="46777" rtlCol="0" anchor="t" anchorCtr="0"/>
            <a:lstStyle/>
            <a:p>
              <a:pPr marL="171450" lvl="2" indent="-171450" algn="r">
                <a:spcBef>
                  <a:spcPts val="1200"/>
                </a:spcBef>
                <a:buClr>
                  <a:schemeClr val="folHlink"/>
                </a:buClr>
                <a:buFont typeface="Arial" panose="020B0604020202020204" pitchFamily="34" charset="0"/>
                <a:buChar char="•"/>
                <a:defRPr/>
              </a:pPr>
              <a:r>
                <a:rPr lang="hu-HU" sz="1050" dirty="0" smtClean="0">
                  <a:solidFill>
                    <a:schemeClr val="tx2"/>
                  </a:solidFill>
                  <a:latin typeface="+mj-lt"/>
                </a:rPr>
                <a:t>Mi is az IPF? Az IPF tünetei.</a:t>
              </a:r>
              <a:endParaRPr lang="en-GB" sz="1050" dirty="0">
                <a:solidFill>
                  <a:schemeClr val="tx2"/>
                </a:solidFill>
                <a:latin typeface="+mj-lt"/>
              </a:endParaRPr>
            </a:p>
            <a:p>
              <a:pPr marL="87269" lvl="2" indent="-87269" algn="r">
                <a:spcBef>
                  <a:spcPts val="1200"/>
                </a:spcBef>
                <a:buClr>
                  <a:schemeClr val="folHlink"/>
                </a:buClr>
                <a:buFont typeface="Arial" pitchFamily="34" charset="0"/>
                <a:buChar char="•"/>
                <a:defRPr/>
              </a:pPr>
              <a:r>
                <a:rPr lang="hu-HU" sz="1050" dirty="0" smtClean="0">
                  <a:solidFill>
                    <a:schemeClr val="tx2"/>
                  </a:solidFill>
                  <a:latin typeface="+mj-lt"/>
                </a:rPr>
                <a:t>Mire lehet számítani az </a:t>
              </a:r>
              <a:r>
                <a:rPr lang="hu-HU" sz="1050" dirty="0" err="1" smtClean="0">
                  <a:solidFill>
                    <a:schemeClr val="tx2"/>
                  </a:solidFill>
                  <a:latin typeface="+mj-lt"/>
                </a:rPr>
                <a:t>OFEV-kezelés</a:t>
              </a:r>
              <a:r>
                <a:rPr lang="hu-HU" sz="1050" dirty="0" smtClean="0">
                  <a:solidFill>
                    <a:schemeClr val="tx2"/>
                  </a:solidFill>
                  <a:latin typeface="+mj-lt"/>
                </a:rPr>
                <a:t> hatására?</a:t>
              </a:r>
              <a:endParaRPr lang="en-GB" sz="1050" dirty="0">
                <a:solidFill>
                  <a:schemeClr val="tx2"/>
                </a:solidFill>
                <a:latin typeface="+mj-lt"/>
              </a:endParaRPr>
            </a:p>
            <a:p>
              <a:pPr marL="87269" lvl="2" indent="-87269" algn="r">
                <a:spcBef>
                  <a:spcPts val="1200"/>
                </a:spcBef>
                <a:buClr>
                  <a:schemeClr val="folHlink"/>
                </a:buClr>
                <a:buFont typeface="Arial" pitchFamily="34" charset="0"/>
                <a:buChar char="•"/>
                <a:defRPr/>
              </a:pPr>
              <a:r>
                <a:rPr lang="hu-HU" sz="1050" dirty="0" smtClean="0">
                  <a:solidFill>
                    <a:schemeClr val="tx2"/>
                  </a:solidFill>
                  <a:latin typeface="+mj-lt"/>
                </a:rPr>
                <a:t>Felkészülés a kezelésre. Segítségnyújtás a kezelés során</a:t>
              </a:r>
            </a:p>
            <a:p>
              <a:pPr marL="87269" lvl="2" indent="-87269" algn="r">
                <a:spcBef>
                  <a:spcPts val="1200"/>
                </a:spcBef>
                <a:buClr>
                  <a:schemeClr val="folHlink"/>
                </a:buClr>
                <a:buFont typeface="Arial" pitchFamily="34" charset="0"/>
                <a:buChar char="•"/>
                <a:defRPr/>
              </a:pPr>
              <a:r>
                <a:rPr lang="hu-HU" sz="1050" dirty="0" smtClean="0">
                  <a:solidFill>
                    <a:schemeClr val="tx2"/>
                  </a:solidFill>
                  <a:latin typeface="+mj-lt"/>
                </a:rPr>
                <a:t>Törődjön önmagával is!  Nehéz döntések.</a:t>
              </a:r>
            </a:p>
            <a:p>
              <a:pPr marL="87269" lvl="2" indent="-87269" algn="r">
                <a:spcBef>
                  <a:spcPts val="1200"/>
                </a:spcBef>
                <a:buClr>
                  <a:schemeClr val="folHlink"/>
                </a:buClr>
                <a:buFont typeface="Arial" pitchFamily="34" charset="0"/>
                <a:buChar char="•"/>
                <a:defRPr/>
              </a:pPr>
              <a:r>
                <a:rPr lang="hu-HU" sz="1050" dirty="0" smtClean="0">
                  <a:solidFill>
                    <a:schemeClr val="tx2"/>
                  </a:solidFill>
                  <a:latin typeface="+mj-lt"/>
                </a:rPr>
                <a:t>Az ellátás előre megtervezése</a:t>
              </a:r>
            </a:p>
            <a:p>
              <a:pPr marL="87269" lvl="2" indent="-87269" algn="r">
                <a:spcBef>
                  <a:spcPts val="1200"/>
                </a:spcBef>
                <a:buClr>
                  <a:schemeClr val="folHlink"/>
                </a:buClr>
                <a:buFont typeface="Arial" pitchFamily="34" charset="0"/>
                <a:buChar char="•"/>
                <a:defRPr/>
              </a:pPr>
              <a:r>
                <a:rPr lang="hu-HU" sz="1050" dirty="0" smtClean="0">
                  <a:solidFill>
                    <a:schemeClr val="tx2"/>
                  </a:solidFill>
                  <a:latin typeface="+mj-lt"/>
                </a:rPr>
                <a:t>Hasznos információk</a:t>
              </a:r>
              <a:endParaRPr lang="en-GB" sz="1050" dirty="0">
                <a:solidFill>
                  <a:schemeClr val="tx2"/>
                </a:solidFill>
                <a:latin typeface="+mj-lt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6307931" y="1143370"/>
              <a:ext cx="2772000" cy="0"/>
            </a:xfrm>
            <a:prstGeom prst="line">
              <a:avLst/>
            </a:prstGeom>
            <a:ln w="9525" cap="rnd">
              <a:noFill/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307931" y="1462264"/>
              <a:ext cx="2772000" cy="0"/>
            </a:xfrm>
            <a:prstGeom prst="line">
              <a:avLst/>
            </a:prstGeom>
            <a:ln w="9525" cap="rnd">
              <a:noFill/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6307930" y="2418946"/>
              <a:ext cx="2772000" cy="0"/>
            </a:xfrm>
            <a:prstGeom prst="line">
              <a:avLst/>
            </a:prstGeom>
            <a:ln w="9525" cap="rnd">
              <a:noFill/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07930" y="1781158"/>
              <a:ext cx="2772000" cy="0"/>
            </a:xfrm>
            <a:prstGeom prst="line">
              <a:avLst/>
            </a:prstGeom>
            <a:ln w="9525" cap="rnd">
              <a:noFill/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6307929" y="2100051"/>
              <a:ext cx="2772000" cy="0"/>
            </a:xfrm>
            <a:prstGeom prst="line">
              <a:avLst/>
            </a:prstGeom>
            <a:ln w="9525" cap="rnd">
              <a:noFill/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>
            <a:grpSpLocks noChangeAspect="1"/>
          </p:cNvGrpSpPr>
          <p:nvPr/>
        </p:nvGrpSpPr>
        <p:grpSpPr>
          <a:xfrm>
            <a:off x="344300" y="4653136"/>
            <a:ext cx="2664000" cy="2664000"/>
            <a:chOff x="7956161" y="1744270"/>
            <a:chExt cx="1147715" cy="1150597"/>
          </a:xfrm>
        </p:grpSpPr>
        <p:sp>
          <p:nvSpPr>
            <p:cNvPr id="33" name="Oval 32"/>
            <p:cNvSpPr/>
            <p:nvPr>
              <p:custDataLst>
                <p:tags r:id="rId2"/>
              </p:custDataLst>
            </p:nvPr>
          </p:nvSpPr>
          <p:spPr bwMode="auto">
            <a:xfrm>
              <a:off x="8026234" y="1815557"/>
              <a:ext cx="1007566" cy="1008023"/>
            </a:xfrm>
            <a:prstGeom prst="ellipse">
              <a:avLst/>
            </a:prstGeom>
            <a:gradFill flip="none" rotWithShape="1">
              <a:gsLst>
                <a:gs pos="0">
                  <a:schemeClr val="tx2"/>
                </a:gs>
                <a:gs pos="50000">
                  <a:schemeClr val="tx2">
                    <a:alpha val="50000"/>
                  </a:schemeClr>
                </a:gs>
                <a:gs pos="100000">
                  <a:srgbClr val="E46C0A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0" tIns="0" rIns="0" bIns="0" anchor="ctr" anchorCtr="0"/>
            <a:lstStyle/>
            <a:p>
              <a:pPr algn="ctr">
                <a:spcBef>
                  <a:spcPts val="200"/>
                </a:spcBef>
                <a:buClr>
                  <a:srgbClr val="080808"/>
                </a:buClr>
                <a:buSzPct val="100000"/>
              </a:pPr>
              <a:endParaRPr lang="en-GB" sz="1099" kern="0" dirty="0">
                <a:solidFill>
                  <a:srgbClr val="404040"/>
                </a:solidFill>
                <a:latin typeface="Century Gothic" pitchFamily="34" charset="0"/>
                <a:ea typeface="ＭＳ Ｐゴシック" pitchFamily="34" charset="-128"/>
              </a:endParaRPr>
            </a:p>
          </p:txBody>
        </p:sp>
        <p:sp>
          <p:nvSpPr>
            <p:cNvPr id="34" name="Oval 33"/>
            <p:cNvSpPr/>
            <p:nvPr>
              <p:custDataLst>
                <p:tags r:id="rId3"/>
              </p:custDataLst>
            </p:nvPr>
          </p:nvSpPr>
          <p:spPr bwMode="auto">
            <a:xfrm>
              <a:off x="8086772" y="1876122"/>
              <a:ext cx="886490" cy="886893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 anchorCtr="0"/>
            <a:lstStyle/>
            <a:p>
              <a:pPr algn="ctr" fontAlgn="base">
                <a:spcBef>
                  <a:spcPts val="600"/>
                </a:spcBef>
              </a:pPr>
              <a:endParaRPr lang="en-GB" sz="1999" b="1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7956161" y="1744270"/>
              <a:ext cx="1147715" cy="1150597"/>
            </a:xfrm>
            <a:prstGeom prst="ellipse">
              <a:avLst/>
            </a:prstGeom>
          </p:spPr>
          <p:txBody>
            <a:bodyPr wrap="square" lIns="0" tIns="0" rIns="0" bIns="0" anchor="ctr" anchorCtr="0">
              <a:noAutofit/>
            </a:bodyPr>
            <a:lstStyle/>
            <a:p>
              <a:pPr algn="ctr" fontAlgn="base">
                <a:spcBef>
                  <a:spcPts val="600"/>
                </a:spcBef>
                <a:defRPr/>
              </a:pPr>
              <a:r>
                <a:rPr lang="hu-HU" sz="1399" dirty="0" smtClean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  <a:t>Mit </a:t>
              </a:r>
              <a:r>
                <a:rPr lang="hu-HU" sz="1399" dirty="0" smtClean="0">
                  <a:solidFill>
                    <a:srgbClr val="FFFF00"/>
                  </a:solidFill>
                  <a:latin typeface="Arial Black"/>
                  <a:ea typeface="ＭＳ Ｐゴシック" pitchFamily="34" charset="-128"/>
                </a:rPr>
                <a:t>tehet </a:t>
              </a:r>
              <a:r>
                <a:rPr lang="en-GB" sz="1399" dirty="0" smtClean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  <a:t/>
              </a:r>
              <a:br>
                <a:rPr lang="en-GB" sz="1399" dirty="0" smtClean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</a:br>
              <a:r>
                <a:rPr lang="hu-HU" sz="1399" dirty="0" smtClean="0">
                  <a:solidFill>
                    <a:srgbClr val="FFFF00"/>
                  </a:solidFill>
                  <a:latin typeface="Arial Black"/>
                  <a:ea typeface="ＭＳ Ｐゴシック" pitchFamily="34" charset="-128"/>
                </a:rPr>
                <a:t>ÖN</a:t>
              </a:r>
              <a:r>
                <a:rPr lang="en-GB" sz="1399" dirty="0" smtClean="0">
                  <a:solidFill>
                    <a:srgbClr val="FFFF00"/>
                  </a:solidFill>
                  <a:latin typeface="Arial Black"/>
                  <a:ea typeface="ＭＳ Ｐゴシック" pitchFamily="34" charset="-128"/>
                </a:rPr>
                <a:t> </a:t>
              </a:r>
              <a:r>
                <a:rPr lang="hu-HU" sz="1399" dirty="0" smtClean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  <a:t>hozzátartozóként</a:t>
              </a:r>
              <a:r>
                <a:rPr lang="en-GB" sz="1399" dirty="0" smtClean="0">
                  <a:solidFill>
                    <a:srgbClr val="FFFFFF"/>
                  </a:solidFill>
                  <a:latin typeface="Arial Black"/>
                  <a:ea typeface="ＭＳ Ｐゴシック" pitchFamily="34" charset="-128"/>
                </a:rPr>
                <a:t>? </a:t>
              </a:r>
              <a:endParaRPr lang="en-GB" sz="1399" dirty="0">
                <a:solidFill>
                  <a:srgbClr val="FFFFFF"/>
                </a:solidFill>
                <a:latin typeface="Arial Black"/>
                <a:ea typeface="ＭＳ Ｐゴシック" pitchFamily="34" charset="-128"/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1862">
            <a:off x="301057" y="864623"/>
            <a:ext cx="1585389" cy="223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Group 92"/>
          <p:cNvGrpSpPr/>
          <p:nvPr/>
        </p:nvGrpSpPr>
        <p:grpSpPr>
          <a:xfrm>
            <a:off x="202237" y="141362"/>
            <a:ext cx="6143256" cy="789192"/>
            <a:chOff x="2573922" y="412020"/>
            <a:chExt cx="6853533" cy="378885"/>
          </a:xfrm>
        </p:grpSpPr>
        <p:sp>
          <p:nvSpPr>
            <p:cNvPr id="18" name="TextBox 93"/>
            <p:cNvSpPr txBox="1"/>
            <p:nvPr/>
          </p:nvSpPr>
          <p:spPr>
            <a:xfrm>
              <a:off x="2637224" y="545801"/>
              <a:ext cx="6790231" cy="245104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no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hu-HU" sz="2000" i="1" cap="all" dirty="0" smtClean="0">
                  <a:solidFill>
                    <a:srgbClr val="0099A8"/>
                  </a:solidFill>
                  <a:latin typeface="Arial Black"/>
                  <a:ea typeface="ＭＳ Ｐゴシック" pitchFamily="34" charset="-128"/>
                </a:rPr>
                <a:t>Gondozóknak, családtagoknak</a:t>
              </a:r>
              <a:endParaRPr lang="en-GB" sz="2000" i="1" cap="all" dirty="0">
                <a:solidFill>
                  <a:srgbClr val="0099A8"/>
                </a:solidFill>
                <a:latin typeface="Arial Black"/>
                <a:ea typeface="ＭＳ Ｐゴシック" pitchFamily="34" charset="-128"/>
              </a:endParaRPr>
            </a:p>
          </p:txBody>
        </p:sp>
        <p:grpSp>
          <p:nvGrpSpPr>
            <p:cNvPr id="19" name="Group 94"/>
            <p:cNvGrpSpPr/>
            <p:nvPr/>
          </p:nvGrpSpPr>
          <p:grpSpPr>
            <a:xfrm>
              <a:off x="2573922" y="412020"/>
              <a:ext cx="4601995" cy="140813"/>
              <a:chOff x="2573827" y="412020"/>
              <a:chExt cx="8222862" cy="140813"/>
            </a:xfrm>
          </p:grpSpPr>
          <p:cxnSp>
            <p:nvCxnSpPr>
              <p:cNvPr id="20" name="Straight Connector 95"/>
              <p:cNvCxnSpPr/>
              <p:nvPr/>
            </p:nvCxnSpPr>
            <p:spPr>
              <a:xfrm>
                <a:off x="2573827" y="412020"/>
                <a:ext cx="8222858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97"/>
              <p:cNvCxnSpPr/>
              <p:nvPr/>
            </p:nvCxnSpPr>
            <p:spPr>
              <a:xfrm>
                <a:off x="2573833" y="552833"/>
                <a:ext cx="8222856" cy="0"/>
              </a:xfrm>
              <a:prstGeom prst="line">
                <a:avLst/>
              </a:prstGeom>
              <a:ln w="9525" cap="rnd">
                <a:solidFill>
                  <a:schemeClr val="tx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677318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5253375"/>
              </p:ext>
            </p:extLst>
          </p:nvPr>
        </p:nvGraphicFramePr>
        <p:xfrm>
          <a:off x="107504" y="1907216"/>
          <a:ext cx="8579297" cy="38362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08312"/>
                <a:gridCol w="1080120"/>
                <a:gridCol w="4690865"/>
              </a:tblGrid>
              <a:tr h="389845">
                <a:tc>
                  <a:txBody>
                    <a:bodyPr/>
                    <a:lstStyle/>
                    <a:p>
                      <a:endParaRPr lang="en-US" sz="1600" b="1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1600" b="1" dirty="0" smtClean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Cél</a:t>
                      </a:r>
                      <a:endParaRPr lang="en-US" sz="1600" b="1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689285">
                <a:tc>
                  <a:txBody>
                    <a:bodyPr/>
                    <a:lstStyle/>
                    <a:p>
                      <a:r>
                        <a:rPr lang="hu-HU" sz="1200" dirty="0" smtClean="0">
                          <a:latin typeface="Arial"/>
                          <a:cs typeface="Arial"/>
                        </a:rPr>
                        <a:t>Betegségpercepció</a:t>
                      </a:r>
                      <a:endParaRPr lang="en-US" sz="1200" dirty="0" smtClean="0">
                        <a:latin typeface="Arial"/>
                        <a:cs typeface="Arial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r>
                        <a:rPr lang="de-DE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0%</a:t>
                      </a:r>
                      <a:endParaRPr lang="en-US" sz="10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Az </a:t>
                      </a:r>
                      <a:r>
                        <a:rPr lang="hu-HU" sz="1000" b="0" kern="12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IPF-es</a:t>
                      </a:r>
                      <a:r>
                        <a:rPr lang="hu-HU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beteg tisztában van a betegségével, és a</a:t>
                      </a:r>
                      <a:r>
                        <a:rPr lang="hu-HU" sz="1000" b="0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kapott terápia erre gyakorolt hatásával</a:t>
                      </a:r>
                      <a:endParaRPr lang="en-US" sz="10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89285">
                <a:tc>
                  <a:txBody>
                    <a:bodyPr/>
                    <a:lstStyle/>
                    <a:p>
                      <a:r>
                        <a:rPr lang="hu-HU" sz="1200" dirty="0" err="1" smtClean="0">
                          <a:latin typeface="Arial"/>
                          <a:cs typeface="Arial"/>
                        </a:rPr>
                        <a:t>Compliance</a:t>
                      </a:r>
                      <a:endParaRPr lang="en-US" sz="1200" dirty="0" smtClean="0">
                        <a:latin typeface="Arial"/>
                        <a:cs typeface="Arial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200" b="0" dirty="0" smtClean="0">
                          <a:latin typeface="Arial" pitchFamily="34" charset="0"/>
                          <a:cs typeface="Arial" pitchFamily="34" charset="0"/>
                        </a:rPr>
                        <a:t>80%</a:t>
                      </a:r>
                      <a:endParaRPr lang="en-US" sz="1200" b="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200" b="0" dirty="0" smtClean="0">
                          <a:latin typeface="Arial" pitchFamily="34" charset="0"/>
                          <a:cs typeface="Arial" pitchFamily="34" charset="0"/>
                        </a:rPr>
                        <a:t>A betegek naponta a 2x 150 mg kapszulát beszedik,</a:t>
                      </a:r>
                      <a:r>
                        <a:rPr lang="hu-HU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u-HU" sz="1200" b="0" baseline="0" dirty="0" err="1" smtClean="0">
                          <a:latin typeface="Arial" pitchFamily="34" charset="0"/>
                          <a:cs typeface="Arial" pitchFamily="34" charset="0"/>
                        </a:rPr>
                        <a:t>adherencia</a:t>
                      </a:r>
                      <a:r>
                        <a:rPr lang="hu-HU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ok.</a:t>
                      </a:r>
                      <a:endParaRPr lang="en-US" sz="1200" b="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89285">
                <a:tc>
                  <a:txBody>
                    <a:bodyPr/>
                    <a:lstStyle/>
                    <a:p>
                      <a:r>
                        <a:rPr lang="hu-HU" sz="1200" baseline="0" dirty="0" err="1" smtClean="0">
                          <a:latin typeface="Arial"/>
                          <a:cs typeface="Arial"/>
                        </a:rPr>
                        <a:t>OFEV-be</a:t>
                      </a:r>
                      <a:r>
                        <a:rPr lang="hu-HU" sz="1200" baseline="0" dirty="0" smtClean="0">
                          <a:latin typeface="Arial"/>
                          <a:cs typeface="Arial"/>
                        </a:rPr>
                        <a:t> vetett hit</a:t>
                      </a:r>
                      <a:endParaRPr lang="en-US" sz="1200" baseline="0" dirty="0" smtClean="0">
                        <a:latin typeface="Arial"/>
                        <a:cs typeface="Arial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r>
                        <a:rPr lang="de-DE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0%</a:t>
                      </a:r>
                      <a:endParaRPr lang="en-US" sz="10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Másoknak is ajánlják, betegcsoportokat hoznak létre</a:t>
                      </a:r>
                      <a:endParaRPr lang="en-US" sz="10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89285">
                <a:tc>
                  <a:txBody>
                    <a:bodyPr/>
                    <a:lstStyle/>
                    <a:p>
                      <a:r>
                        <a:rPr lang="hu-HU" sz="1200" dirty="0" smtClean="0">
                          <a:latin typeface="Arial"/>
                          <a:cs typeface="Arial"/>
                        </a:rPr>
                        <a:t>Hatékonyság</a:t>
                      </a:r>
                      <a:endParaRPr lang="en-US" sz="1200" dirty="0" smtClean="0">
                        <a:latin typeface="Arial"/>
                        <a:cs typeface="Arial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r>
                        <a:rPr lang="de-DE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5% </a:t>
                      </a:r>
                      <a:endParaRPr lang="en-US" sz="10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 kontrollokon az eredmények a vártnak megfelelőek.</a:t>
                      </a:r>
                      <a:endParaRPr lang="en-US" sz="10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89285">
                <a:tc>
                  <a:txBody>
                    <a:bodyPr/>
                    <a:lstStyle/>
                    <a:p>
                      <a:r>
                        <a:rPr lang="hu-HU" sz="1200" dirty="0" smtClean="0">
                          <a:latin typeface="Arial"/>
                          <a:cs typeface="Arial"/>
                        </a:rPr>
                        <a:t>Biztonságosság</a:t>
                      </a:r>
                      <a:endParaRPr lang="en-US" sz="1200" dirty="0">
                        <a:latin typeface="Arial"/>
                        <a:cs typeface="Arial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50% /</a:t>
                      </a:r>
                      <a:r>
                        <a:rPr lang="de-DE" sz="1000" b="0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75%</a:t>
                      </a:r>
                      <a:endParaRPr lang="en-US" sz="10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0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 betegek a mellékhatások előfordulásakor </a:t>
                      </a:r>
                      <a:r>
                        <a:rPr lang="hu-HU" sz="1000" b="0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már felkészülve </a:t>
                      </a:r>
                      <a:r>
                        <a:rPr lang="hu-HU" sz="1000" b="0" kern="1200" baseline="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kezelék</a:t>
                      </a:r>
                      <a:r>
                        <a:rPr lang="hu-HU" sz="1000" b="0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azokat, illetve szakorvoshoz fordulnak</a:t>
                      </a:r>
                      <a:endParaRPr lang="en-US" sz="10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72000" marR="36000" marT="36000" marB="0" anchor="ctr">
                    <a:lnL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B27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0" name="Rectangle 7"/>
          <p:cNvSpPr/>
          <p:nvPr/>
        </p:nvSpPr>
        <p:spPr>
          <a:xfrm>
            <a:off x="791910" y="1949537"/>
            <a:ext cx="1619849" cy="28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2"/>
            </a:solidFill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hu-HU" sz="1600" i="1" kern="0" dirty="0" smtClean="0">
                <a:solidFill>
                  <a:sysClr val="window" lastClr="FFFFFF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Mérőszámok</a:t>
            </a:r>
            <a:endParaRPr lang="en-US" sz="1600" i="1" kern="0" dirty="0">
              <a:solidFill>
                <a:sysClr val="window" lastClr="FFFFFF"/>
              </a:solidFill>
              <a:latin typeface="Arial" panose="020B0604020202020204" pitchFamily="34" charset="0"/>
              <a:ea typeface="Calibri" pitchFamily="34" charset="0"/>
              <a:cs typeface="Arial" panose="020B0604020202020204" pitchFamily="34" charset="0"/>
            </a:endParaRPr>
          </a:p>
        </p:txBody>
      </p:sp>
      <p:pic>
        <p:nvPicPr>
          <p:cNvPr id="50" name="Picture 2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5543" y="2420888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5543" y="3096316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5543" y="3781269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5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5543" y="4479669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6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5543" y="5167984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0843" y="5949280"/>
            <a:ext cx="4060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>
                <a:latin typeface="Arial" panose="020B0604020202020204" pitchFamily="34" charset="0"/>
              </a:rPr>
              <a:t>*</a:t>
            </a:r>
            <a:r>
              <a:rPr lang="hu-HU" dirty="0" smtClean="0">
                <a:latin typeface="Arial" panose="020B0604020202020204" pitchFamily="34" charset="0"/>
              </a:rPr>
              <a:t> </a:t>
            </a:r>
            <a:r>
              <a:rPr lang="hu-HU" sz="1200" dirty="0" smtClean="0">
                <a:latin typeface="Arial" panose="020B0604020202020204" pitchFamily="34" charset="0"/>
              </a:rPr>
              <a:t>A </a:t>
            </a:r>
            <a:r>
              <a:rPr lang="hu-HU" sz="1200" dirty="0" err="1" smtClean="0">
                <a:latin typeface="Arial" panose="020B0604020202020204" pitchFamily="34" charset="0"/>
              </a:rPr>
              <a:t>brossurák</a:t>
            </a:r>
            <a:r>
              <a:rPr lang="hu-HU" sz="1200" dirty="0" smtClean="0">
                <a:latin typeface="Arial" panose="020B0604020202020204" pitchFamily="34" charset="0"/>
              </a:rPr>
              <a:t> átadását követő 6 hó, majd 1 év elteltével</a:t>
            </a:r>
            <a:endParaRPr lang="en-US" sz="1200" dirty="0">
              <a:latin typeface="Arial" panose="020B0604020202020204" pitchFamily="34" charset="0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accent2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hu-HU" sz="2000" dirty="0" smtClean="0">
                <a:solidFill>
                  <a:srgbClr val="001E55"/>
                </a:solidFill>
              </a:rPr>
              <a:t>HOGYAN MÉRJÜK A BETEGTÁJÉKOZTATÓK SIKERESSÉGÉT?</a:t>
            </a:r>
            <a:r>
              <a:rPr lang="en-US" dirty="0" smtClean="0">
                <a:solidFill>
                  <a:srgbClr val="001E55"/>
                </a:solidFill>
              </a:rPr>
              <a:t> </a:t>
            </a:r>
            <a:r>
              <a:rPr lang="hu-HU" dirty="0" smtClean="0">
                <a:solidFill>
                  <a:srgbClr val="001E55"/>
                </a:solidFill>
              </a:rPr>
              <a:t>*</a:t>
            </a:r>
            <a:r>
              <a:rPr lang="en-US" dirty="0" smtClean="0">
                <a:solidFill>
                  <a:srgbClr val="001E55"/>
                </a:solidFill>
              </a:rPr>
              <a:t/>
            </a:r>
            <a:br>
              <a:rPr lang="en-US" dirty="0" smtClean="0">
                <a:solidFill>
                  <a:srgbClr val="001E55"/>
                </a:solidFill>
              </a:rPr>
            </a:br>
            <a:r>
              <a:rPr lang="hu-HU" dirty="0" smtClean="0">
                <a:solidFill>
                  <a:srgbClr val="F2650F"/>
                </a:solidFill>
              </a:rPr>
              <a:t>Az </a:t>
            </a:r>
            <a:r>
              <a:rPr lang="hu-HU" dirty="0" err="1" smtClean="0">
                <a:solidFill>
                  <a:srgbClr val="F2650F"/>
                </a:solidFill>
              </a:rPr>
              <a:t>OFEV-et</a:t>
            </a:r>
            <a:r>
              <a:rPr lang="hu-HU" dirty="0" smtClean="0">
                <a:solidFill>
                  <a:srgbClr val="F2650F"/>
                </a:solidFill>
              </a:rPr>
              <a:t> kapó betegek 100%-ban terápián vannak!</a:t>
            </a:r>
            <a:endParaRPr lang="en-US" dirty="0">
              <a:solidFill>
                <a:srgbClr val="F265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0121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UQm6O9aMESvoEQRMQhbiw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UQm6O9aMESvoEQRMQhbi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UQm6O9aMESvoEQRMQhbi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UQm6O9aMESvoEQRMQhbi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UQm6O9aMESvoEQRMQhbi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Evu_ypAkmeqGnHikjI1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Evu_ypAkmeqGnHikjI1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Evu_ypAkmeqGnHikjI1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Evu_ypAkmeqGnHikjI1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Evu_ypAkmeqGnHikjI1w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Evu_ypAkmeqGnHikjI1w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Unbranded System Palette ">
      <a:dk1>
        <a:srgbClr val="000000"/>
      </a:dk1>
      <a:lt1>
        <a:srgbClr val="FFFFFF"/>
      </a:lt1>
      <a:dk2>
        <a:srgbClr val="0099A8"/>
      </a:dk2>
      <a:lt2>
        <a:srgbClr val="C8C8B1"/>
      </a:lt2>
      <a:accent1>
        <a:srgbClr val="0099A8"/>
      </a:accent1>
      <a:accent2>
        <a:srgbClr val="E7E2E0"/>
      </a:accent2>
      <a:accent3>
        <a:srgbClr val="CEC6C3"/>
      </a:accent3>
      <a:accent4>
        <a:srgbClr val="85776F"/>
      </a:accent4>
      <a:accent5>
        <a:srgbClr val="231F20"/>
      </a:accent5>
      <a:accent6>
        <a:srgbClr val="0093AB"/>
      </a:accent6>
      <a:hlink>
        <a:srgbClr val="E94F3D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lIns="0" tIns="0" rIns="0" bIns="0" rtlCol="0" anchor="t">
        <a:normAutofit/>
      </a:bodyPr>
      <a:lstStyle>
        <a:defPPr>
          <a:lnSpc>
            <a:spcPts val="2400"/>
          </a:lnSpc>
          <a:defRPr sz="2000" cap="none" spc="0" dirty="0" smtClean="0">
            <a:solidFill>
              <a:srgbClr val="008F8C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ppt/theme/themeOverride2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ppt/theme/themeOverride3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ppt/theme/themeOverride4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ppt/theme/themeOverride5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ppt/theme/themeOverride6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ppt/theme/themeOverride7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ppt/theme/themeOverride8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ppt/theme/themeOverride9.xml><?xml version="1.0" encoding="utf-8"?>
<a:themeOverride xmlns:a="http://schemas.openxmlformats.org/drawingml/2006/main">
  <a:clrScheme name="Unbranded System Palette ">
    <a:dk1>
      <a:srgbClr val="000000"/>
    </a:dk1>
    <a:lt1>
      <a:srgbClr val="FFFFFF"/>
    </a:lt1>
    <a:dk2>
      <a:srgbClr val="0099A8"/>
    </a:dk2>
    <a:lt2>
      <a:srgbClr val="C8C8B1"/>
    </a:lt2>
    <a:accent1>
      <a:srgbClr val="0099A8"/>
    </a:accent1>
    <a:accent2>
      <a:srgbClr val="E7E2E0"/>
    </a:accent2>
    <a:accent3>
      <a:srgbClr val="CEC6C3"/>
    </a:accent3>
    <a:accent4>
      <a:srgbClr val="85776F"/>
    </a:accent4>
    <a:accent5>
      <a:srgbClr val="231F20"/>
    </a:accent5>
    <a:accent6>
      <a:srgbClr val="0093AB"/>
    </a:accent6>
    <a:hlink>
      <a:srgbClr val="E94F3D"/>
    </a:hlink>
    <a:folHlink>
      <a:srgbClr val="96969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995</Words>
  <Application>Microsoft Office PowerPoint</Application>
  <PresentationFormat>Diavetítés a képernyőre (4:3 oldalarány)</PresentationFormat>
  <Paragraphs>173</Paragraphs>
  <Slides>13</Slides>
  <Notes>6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4" baseType="lpstr">
      <vt:lpstr>Essential</vt:lpstr>
      <vt:lpstr>IPF: Az ismeretlen   betegségben „Senyvedő”  betegek szakmai informálása</vt:lpstr>
      <vt:lpstr>PowerPoint bemutató</vt:lpstr>
      <vt:lpstr>Mi az az IPF?</vt:lpstr>
      <vt:lpstr>A Boehringer új innovatív  „áttörésterápia IPF-ben„ gyógyszerét törzskönyvezték 2015 januárjában</vt:lpstr>
      <vt:lpstr>Miért volt a PROJECT Elindítására szükség?</vt:lpstr>
      <vt:lpstr>1100 beteg lehet Mo-on</vt:lpstr>
      <vt:lpstr>PowerPoint bemutató</vt:lpstr>
      <vt:lpstr>Ki a célcsoportunk?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>Boehringer Ingelheim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Tarczy,Eva (M&amp;S PM) BI-HU-B</dc:creator>
  <cp:lastModifiedBy>Tarczy,Eva (M&amp;S PM) BI-HU-B</cp:lastModifiedBy>
  <cp:revision>39</cp:revision>
  <cp:lastPrinted>2015-09-04T13:31:13Z</cp:lastPrinted>
  <dcterms:created xsi:type="dcterms:W3CDTF">2015-08-31T14:09:31Z</dcterms:created>
  <dcterms:modified xsi:type="dcterms:W3CDTF">2015-11-13T12:24:45Z</dcterms:modified>
</cp:coreProperties>
</file>