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  <p:sldMasterId id="2147483730" r:id="rId2"/>
  </p:sldMasterIdLst>
  <p:notesMasterIdLst>
    <p:notesMasterId r:id="rId41"/>
  </p:notesMasterIdLst>
  <p:sldIdLst>
    <p:sldId id="256" r:id="rId3"/>
    <p:sldId id="271" r:id="rId4"/>
    <p:sldId id="272" r:id="rId5"/>
    <p:sldId id="273" r:id="rId6"/>
    <p:sldId id="274" r:id="rId7"/>
    <p:sldId id="277" r:id="rId8"/>
    <p:sldId id="278" r:id="rId9"/>
    <p:sldId id="279" r:id="rId10"/>
    <p:sldId id="280" r:id="rId11"/>
    <p:sldId id="283" r:id="rId12"/>
    <p:sldId id="281" r:id="rId13"/>
    <p:sldId id="282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2" r:id="rId22"/>
    <p:sldId id="291" r:id="rId23"/>
    <p:sldId id="303" r:id="rId24"/>
    <p:sldId id="293" r:id="rId25"/>
    <p:sldId id="294" r:id="rId26"/>
    <p:sldId id="295" r:id="rId27"/>
    <p:sldId id="296" r:id="rId28"/>
    <p:sldId id="297" r:id="rId29"/>
    <p:sldId id="298" r:id="rId30"/>
    <p:sldId id="299" r:id="rId31"/>
    <p:sldId id="300" r:id="rId32"/>
    <p:sldId id="301" r:id="rId33"/>
    <p:sldId id="302" r:id="rId34"/>
    <p:sldId id="304" r:id="rId35"/>
    <p:sldId id="305" r:id="rId36"/>
    <p:sldId id="306" r:id="rId37"/>
    <p:sldId id="307" r:id="rId38"/>
    <p:sldId id="308" r:id="rId39"/>
    <p:sldId id="309" r:id="rId40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09" autoAdjust="0"/>
  </p:normalViewPr>
  <p:slideViewPr>
    <p:cSldViewPr>
      <p:cViewPr>
        <p:scale>
          <a:sx n="70" d="100"/>
          <a:sy n="70" d="100"/>
        </p:scale>
        <p:origin x="-1164" y="-9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580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5A2CC36-9D64-4D82-AB09-62C7D2817E29}" type="datetimeFigureOut">
              <a:rPr lang="hu-HU"/>
              <a:pPr>
                <a:defRPr/>
              </a:pPr>
              <a:t>2010.09.20.</a:t>
            </a:fld>
            <a:endParaRPr lang="en-US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en-US" noProof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C2636F2-4A40-459C-834A-5278CD546F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2A861D0-3426-4B03-B1F9-189F0E306340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hu-HU"/>
          </a:p>
        </p:txBody>
      </p:sp>
      <p:sp>
        <p:nvSpPr>
          <p:cNvPr id="48130" name="Rectangle 2"/>
          <p:cNvSpPr>
            <a:spLocks noGrp="1"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F78BA66-3691-47BE-A177-BF4E742BFA30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hu-HU"/>
          </a:p>
        </p:txBody>
      </p:sp>
      <p:sp>
        <p:nvSpPr>
          <p:cNvPr id="51202" name="Rectangle 2"/>
          <p:cNvSpPr>
            <a:spLocks noGrp="1"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C7F4C-7F8B-46D8-A7EE-F4032EA52404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D7B88-12A0-422C-94E7-900C051B3E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0FC7D-798D-46CF-BBCA-541D9786C85B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F6A75-3501-4751-906A-38F6388B62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B1593-7501-4052-A568-1D58DE13C2AD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C2BC9-AFAB-40A0-B2C5-BBFEF2DB26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68CEA-8CB5-44A3-9F96-CDC21466CA1E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4B23E-D1A4-4177-A06C-E11C82E2901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ACB50-A23F-4574-88A8-7DE68C8E6D4A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4F16F-D5D9-41D2-BAF1-0C67353495B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1DAC2-F9AC-4333-A63E-298EC4947E32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D64B7-6C68-4176-B89C-5C95E11F328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7FD2E-C23E-4F66-A46F-B468129E396C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DACC3-2849-4B14-B72E-96A6CC9904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Cím és tartalom a szöveg fele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7772400" cy="20955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85800" y="4229100"/>
            <a:ext cx="7772400" cy="20955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0"/>
          </p:nvPr>
        </p:nvSpPr>
        <p:spPr>
          <a:xfrm>
            <a:off x="5076825" y="6556375"/>
            <a:ext cx="3990975" cy="25717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r>
              <a:rPr lang="hu-HU"/>
              <a:t>KERPEL-FRONIUS S: gyermetanf07/kftanf07     </a:t>
            </a:r>
            <a:fld id="{1D8DBD00-459A-4F4A-86CC-6706A5253785}" type="slidenum">
              <a:rPr lang="hu-HU"/>
              <a:pPr>
                <a:defRPr/>
              </a:pPr>
              <a:t>‹#›</a:t>
            </a:fld>
            <a:endParaRPr lang="hu-HU"/>
          </a:p>
          <a:p>
            <a:pPr>
              <a:defRPr/>
            </a:pPr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Cím és tábláz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áblázat helye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3434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>
          <a:xfrm>
            <a:off x="5076825" y="6556375"/>
            <a:ext cx="3990975" cy="25717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r>
              <a:rPr lang="hu-HU"/>
              <a:t>KERPEL-FRONIUS S: gyermetanf07/kftanf07     </a:t>
            </a:r>
            <a:fld id="{ACD000F9-1C81-4384-9B23-CF21DD6DDDCC}" type="slidenum">
              <a:rPr lang="hu-HU"/>
              <a:pPr>
                <a:defRPr/>
              </a:pPr>
              <a:t>‹#›</a:t>
            </a:fld>
            <a:endParaRPr lang="hu-HU"/>
          </a:p>
          <a:p>
            <a:pPr>
              <a:defRPr/>
            </a:pPr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Cím és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iagram helye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3434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>
          <a:xfrm>
            <a:off x="5076825" y="6556375"/>
            <a:ext cx="3990975" cy="25717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r>
              <a:rPr lang="hu-HU"/>
              <a:t>KERPEL-FRONIUS S: gyermetanf07/kftanf07     </a:t>
            </a:r>
            <a:fld id="{5C8A421A-0AD0-4E75-B550-5C7B47DFC446}" type="slidenum">
              <a:rPr lang="hu-HU"/>
              <a:pPr>
                <a:defRPr/>
              </a:pPr>
              <a:t>‹#›</a:t>
            </a:fld>
            <a:endParaRPr lang="hu-HU"/>
          </a:p>
          <a:p>
            <a:pPr>
              <a:defRPr/>
            </a:pPr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Cím, szöveg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3434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3434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0"/>
          </p:nvPr>
        </p:nvSpPr>
        <p:spPr>
          <a:xfrm>
            <a:off x="5076825" y="6556375"/>
            <a:ext cx="3990975" cy="25717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r>
              <a:rPr lang="hu-HU"/>
              <a:t>KERPEL-FRONIUS S: gyermetanf07/kftanf07     </a:t>
            </a:r>
            <a:fld id="{1BFB4CB4-5BAB-421B-BDD1-4A900C88F7AE}" type="slidenum">
              <a:rPr lang="hu-HU"/>
              <a:pPr>
                <a:defRPr/>
              </a:pPr>
              <a:t>‹#›</a:t>
            </a:fld>
            <a:endParaRPr lang="hu-HU"/>
          </a:p>
          <a:p>
            <a:pPr>
              <a:defRPr/>
            </a:pPr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0D2E6-E3FF-466F-B622-C3E5948F6AD5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EA797-6217-4D2C-8FDB-B36B333406D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AE750-6BB0-42AC-978D-A0517AE51332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3A76D-4BF9-4B8C-8E99-F37B3CD352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3011A-3B86-429E-81A6-B0E25E1C2904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85DFA-D1E1-4B84-B78F-8B8D69D16F3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D94FD-161A-446C-8935-B52B6CE1B6E5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FE5BC-84B1-4FAD-AEED-2CD4412714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2BDC2-97AA-4C9C-8BF5-79DF62F4E224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E9175-013F-4ECE-9AAD-6336519A722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CD12A-E2B8-4222-8B5F-D3D98708C4EC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A9AED-B745-42B4-A70A-036D441AEAF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8EE4A-7D0D-4764-BB96-91A40EB96276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8357D-A093-4E75-97B7-12EA5FFA179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  <a:endParaRPr lang="en-US" smtClean="0"/>
          </a:p>
        </p:txBody>
      </p:sp>
      <p:sp>
        <p:nvSpPr>
          <p:cNvPr id="43011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smtClean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14D4319-2275-45F7-9BCC-6EF6A623655C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5386388" y="642143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defRPr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386763" y="6421438"/>
            <a:ext cx="614362" cy="3635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F8C050D-1D99-4B8A-A249-A53FDA71E97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0" r:id="rId2"/>
    <p:sldLayoutId id="2147483739" r:id="rId3"/>
    <p:sldLayoutId id="2147483738" r:id="rId4"/>
    <p:sldLayoutId id="2147483737" r:id="rId5"/>
    <p:sldLayoutId id="2147483736" r:id="rId6"/>
    <p:sldLayoutId id="2147483735" r:id="rId7"/>
    <p:sldLayoutId id="2147483749" r:id="rId8"/>
    <p:sldLayoutId id="2147483750" r:id="rId9"/>
    <p:sldLayoutId id="2147483751" r:id="rId10"/>
    <p:sldLayoutId id="2147483752" r:id="rId11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3200" kern="1200">
          <a:solidFill>
            <a:srgbClr val="376092"/>
          </a:solidFill>
          <a:latin typeface="Arial Black" pitchFamily="34" charset="0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itchFamily="2" charset="2"/>
        <a:buChar char="v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Arial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  <a:endParaRPr lang="en-US" smtClean="0"/>
          </a:p>
        </p:txBody>
      </p:sp>
      <p:sp>
        <p:nvSpPr>
          <p:cNvPr id="13315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smtClean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760C2C7-D0D4-44BD-9309-58B232D6E983}" type="datetime1">
              <a:rPr lang="hu-HU"/>
              <a:pPr>
                <a:defRPr/>
              </a:pPr>
              <a:t>2010.09.20.</a:t>
            </a:fld>
            <a:endParaRPr lang="en-US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5386388" y="642143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defRPr>
            </a:lvl1pPr>
          </a:lstStyle>
          <a:p>
            <a:pPr>
              <a:defRPr/>
            </a:pPr>
            <a:r>
              <a:rPr lang="en-US"/>
              <a:t>KERPEL-FRONIUS S.</a:t>
            </a:r>
            <a:endParaRPr lang="en-US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386763" y="6421438"/>
            <a:ext cx="614362" cy="3635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C57D175-1868-40BA-A5E3-CBDC1FB0CA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7" r:id="rId2"/>
    <p:sldLayoutId id="2147483746" r:id="rId3"/>
    <p:sldLayoutId id="2147483745" r:id="rId4"/>
    <p:sldLayoutId id="2147483744" r:id="rId5"/>
    <p:sldLayoutId id="2147483743" r:id="rId6"/>
    <p:sldLayoutId id="2147483742" r:id="rId7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3200" kern="1200">
          <a:solidFill>
            <a:srgbClr val="376092"/>
          </a:solidFill>
          <a:latin typeface="Arial Black" pitchFamily="34" charset="0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rgbClr val="376092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itchFamily="2" charset="2"/>
        <a:buChar char="v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Arial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3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85788" y="642938"/>
            <a:ext cx="7772400" cy="21431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600" dirty="0" smtClean="0">
                <a:solidFill>
                  <a:schemeClr val="tx2"/>
                </a:solidFill>
              </a:rPr>
              <a:t>Klinikai farmakológiai jellegzetességek gyermekkorban </a:t>
            </a:r>
            <a:r>
              <a:rPr lang="hu-HU" dirty="0" smtClean="0">
                <a:solidFill>
                  <a:schemeClr val="tx2"/>
                </a:solidFill>
              </a:rPr>
              <a:t/>
            </a:r>
            <a:br>
              <a:rPr lang="hu-HU" dirty="0" smtClean="0">
                <a:solidFill>
                  <a:schemeClr val="tx2"/>
                </a:solidFill>
              </a:rPr>
            </a:br>
            <a:r>
              <a:rPr lang="hu-HU" sz="2700" dirty="0" smtClean="0">
                <a:solidFill>
                  <a:schemeClr val="tx2"/>
                </a:solidFill>
              </a:rPr>
              <a:t>Originális és követő készítmények alkalmazása a gyermekkorban</a:t>
            </a:r>
            <a:r>
              <a:rPr lang="hu-HU" dirty="0" smtClean="0">
                <a:solidFill>
                  <a:schemeClr val="tx2"/>
                </a:solidFill>
              </a:rPr>
              <a:t> 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8502650" y="6430963"/>
            <a:ext cx="498475" cy="355600"/>
          </a:xfrm>
        </p:spPr>
        <p:txBody>
          <a:bodyPr/>
          <a:lstStyle/>
          <a:p>
            <a:pPr>
              <a:defRPr/>
            </a:pPr>
            <a:fld id="{2DAC3AD4-05F4-4552-93F1-07DDB0E5DB66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5857875" y="642143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en-US" dirty="0"/>
              <a:t>KERPEL-FRONIUS S.</a:t>
            </a:r>
            <a:endParaRPr lang="en-US" dirty="0"/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217488" y="3262313"/>
          <a:ext cx="3140075" cy="3167062"/>
        </p:xfrm>
        <a:graphic>
          <a:graphicData uri="http://schemas.openxmlformats.org/presentationml/2006/ole">
            <p:oleObj spid="_x0000_s1026" name="Photo Editor fénykép" r:id="rId3" imgW="2257740" imgH="2276793" progId="">
              <p:embed/>
            </p:oleObj>
          </a:graphicData>
        </a:graphic>
      </p:graphicFrame>
      <p:sp>
        <p:nvSpPr>
          <p:cNvPr id="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643313" y="3714750"/>
            <a:ext cx="5186362" cy="2571750"/>
          </a:xfrm>
        </p:spPr>
        <p:txBody>
          <a:bodyPr rtlCol="0">
            <a:normAutofit fontScale="92500" lnSpcReduction="10000"/>
          </a:bodyPr>
          <a:lstStyle/>
          <a:p>
            <a:pPr algn="l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hu-HU" sz="2800" b="1" dirty="0" smtClean="0">
                <a:solidFill>
                  <a:schemeClr val="tx1"/>
                </a:solidFill>
              </a:rPr>
              <a:t>Dr. </a:t>
            </a:r>
            <a:r>
              <a:rPr lang="hu-HU" sz="2800" b="1" dirty="0" err="1" smtClean="0">
                <a:solidFill>
                  <a:schemeClr val="tx1"/>
                </a:solidFill>
              </a:rPr>
              <a:t>Kerpel-Fronius</a:t>
            </a:r>
            <a:r>
              <a:rPr lang="hu-HU" sz="2800" b="1" dirty="0" smtClean="0">
                <a:solidFill>
                  <a:schemeClr val="tx1"/>
                </a:solidFill>
              </a:rPr>
              <a:t> Sándor </a:t>
            </a:r>
          </a:p>
          <a:p>
            <a:pPr algn="l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hu-HU" sz="2800" b="1" dirty="0" smtClean="0">
                <a:solidFill>
                  <a:schemeClr val="tx1"/>
                </a:solidFill>
              </a:rPr>
              <a:t>Egyetemi tanár</a:t>
            </a:r>
          </a:p>
          <a:p>
            <a:pPr algn="l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hu-HU" sz="2800" b="1" dirty="0" smtClean="0">
                <a:solidFill>
                  <a:schemeClr val="tx1"/>
                </a:solidFill>
              </a:rPr>
              <a:t>Farmakológiai és </a:t>
            </a:r>
            <a:r>
              <a:rPr lang="hu-HU" sz="2800" b="1" dirty="0" err="1" smtClean="0">
                <a:solidFill>
                  <a:schemeClr val="tx1"/>
                </a:solidFill>
              </a:rPr>
              <a:t>Farmakoterápiás</a:t>
            </a:r>
            <a:r>
              <a:rPr lang="hu-HU" sz="2800" b="1" dirty="0" smtClean="0">
                <a:solidFill>
                  <a:schemeClr val="tx1"/>
                </a:solidFill>
              </a:rPr>
              <a:t> Tanszék</a:t>
            </a:r>
          </a:p>
          <a:p>
            <a:pPr algn="l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hu-HU" sz="2800" b="1" dirty="0" smtClean="0">
                <a:solidFill>
                  <a:schemeClr val="tx1"/>
                </a:solidFill>
              </a:rPr>
              <a:t>Semmelweis Egyetem</a:t>
            </a:r>
          </a:p>
          <a:p>
            <a:pPr algn="l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hu-HU" sz="2800" b="1" dirty="0" smtClean="0">
                <a:solidFill>
                  <a:schemeClr val="tx1"/>
                </a:solidFill>
              </a:rPr>
              <a:t>Budapest </a:t>
            </a:r>
          </a:p>
          <a:p>
            <a:pPr algn="l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hu-HU" sz="2800" b="1" dirty="0" smtClean="0">
                <a:solidFill>
                  <a:schemeClr val="tx1"/>
                </a:solidFill>
              </a:rPr>
              <a:t>Email: </a:t>
            </a:r>
            <a:r>
              <a:rPr lang="hu-HU" sz="2800" b="1" dirty="0" err="1" smtClean="0">
                <a:solidFill>
                  <a:schemeClr val="tx1"/>
                </a:solidFill>
              </a:rPr>
              <a:t>kerfro</a:t>
            </a:r>
            <a:r>
              <a:rPr lang="hu-HU" sz="2800" b="1" dirty="0" smtClean="0">
                <a:solidFill>
                  <a:schemeClr val="tx1"/>
                </a:solidFill>
              </a:rPr>
              <a:t>@</a:t>
            </a:r>
            <a:r>
              <a:rPr lang="hu-HU" sz="2800" b="1" dirty="0" err="1" smtClean="0">
                <a:solidFill>
                  <a:schemeClr val="tx1"/>
                </a:solidFill>
              </a:rPr>
              <a:t>pharma.sote.hu</a:t>
            </a:r>
            <a:endParaRPr lang="hu-HU" sz="28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a számának helye 2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1543050" cy="365125"/>
          </a:xfrm>
        </p:spPr>
        <p:txBody>
          <a:bodyPr/>
          <a:lstStyle/>
          <a:p>
            <a:pPr algn="l">
              <a:defRPr/>
            </a:pPr>
            <a:r>
              <a:rPr lang="hu-HU"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KERPEL-FRONIUS S: gyermetanf07/kftanf07     </a:t>
            </a:r>
            <a:fld id="{3E0D7DEB-6A29-48CF-A416-AEB5B8806ADA}" type="slidenum">
              <a:rPr lang="hu-H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l">
                <a:defRPr/>
              </a:pPr>
              <a:t>2</a:t>
            </a:fld>
            <a:endParaRPr lang="hu-HU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  <a:p>
            <a:pPr>
              <a:defRPr/>
            </a:pPr>
            <a:endParaRPr lang="hu-HU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032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600">
                <a:solidFill>
                  <a:schemeClr val="accent1">
                    <a:lumMod val="75000"/>
                  </a:schemeClr>
                </a:solidFill>
              </a:rPr>
              <a:t>A gyermekgyógyászat speciális problémája </a:t>
            </a:r>
            <a:endParaRPr lang="en-US" sz="36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3995738" y="2060575"/>
            <a:ext cx="4937125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800">
                <a:latin typeface="Calibri" pitchFamily="34" charset="0"/>
              </a:rPr>
              <a:t>„A gyermekgyógyászat nem foglalkozik miniatűr férfiakkal és nőkkel, kisebb dózisokkal és azonos betegségekkel kisebb testekben, </a:t>
            </a:r>
          </a:p>
          <a:p>
            <a:r>
              <a:rPr lang="hu-HU" sz="2800">
                <a:latin typeface="Calibri" pitchFamily="34" charset="0"/>
              </a:rPr>
              <a:t>…..megvan a saját független kiterjedése és horizontja.”</a:t>
            </a:r>
          </a:p>
          <a:p>
            <a:r>
              <a:rPr lang="hu-HU" sz="2800">
                <a:latin typeface="Calibri" pitchFamily="34" charset="0"/>
              </a:rPr>
              <a:t>Dr. A. Jacobi</a:t>
            </a:r>
            <a:endParaRPr lang="en-US" sz="2800">
              <a:latin typeface="Calibri" pitchFamily="34" charset="0"/>
            </a:endParaRPr>
          </a:p>
        </p:txBody>
      </p:sp>
      <p:pic>
        <p:nvPicPr>
          <p:cNvPr id="24580" name="Picture 6" descr="j02167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989138"/>
            <a:ext cx="3151188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5386388" y="6421438"/>
            <a:ext cx="3400425" cy="365125"/>
          </a:xfrm>
        </p:spPr>
        <p:txBody>
          <a:bodyPr/>
          <a:lstStyle/>
          <a:p>
            <a:pPr>
              <a:defRPr/>
            </a:pPr>
            <a:r>
              <a:rPr lang="en-US" dirty="0"/>
              <a:t>KERPEL-FRONIUS S.</a:t>
            </a:r>
            <a:r>
              <a:rPr lang="hu-HU" dirty="0"/>
              <a:t>      2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ia számának helye 4"/>
          <p:cNvSpPr>
            <a:spLocks noGrp="1"/>
          </p:cNvSpPr>
          <p:nvPr>
            <p:ph type="sldNum" sz="quarter" idx="10"/>
          </p:nvPr>
        </p:nvSpPr>
        <p:spPr>
          <a:xfrm>
            <a:off x="5076825" y="6672263"/>
            <a:ext cx="3990975" cy="257175"/>
          </a:xfrm>
        </p:spPr>
        <p:txBody>
          <a:bodyPr/>
          <a:lstStyle/>
          <a:p>
            <a:pPr>
              <a:defRPr/>
            </a:pPr>
            <a:r>
              <a:rPr lang="hu-HU" dirty="0"/>
              <a:t>KERPEL-FRONIUS S: </a:t>
            </a:r>
            <a:r>
              <a:rPr lang="hu-HU" dirty="0" smtClean="0"/>
              <a:t>      </a:t>
            </a:r>
            <a:fld id="{F93C8557-5423-4DA1-9D79-4B941B54701F}" type="slidenum">
              <a:rPr lang="hu-HU" smtClean="0"/>
              <a:pPr>
                <a:defRPr/>
              </a:pPr>
              <a:t>3</a:t>
            </a:fld>
            <a:endParaRPr lang="hu-HU" dirty="0"/>
          </a:p>
          <a:p>
            <a:pPr algn="r">
              <a:defRPr/>
            </a:pPr>
            <a:endParaRPr lang="hu-HU" dirty="0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61950" y="44450"/>
            <a:ext cx="8458200" cy="863600"/>
          </a:xfrm>
        </p:spPr>
        <p:txBody>
          <a:bodyPr/>
          <a:lstStyle/>
          <a:p>
            <a:r>
              <a:rPr lang="hu-HU" smtClean="0"/>
              <a:t>Gyógyszerelés gyermekkorban</a:t>
            </a:r>
            <a:endParaRPr lang="en-U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95288" y="3705225"/>
            <a:ext cx="8062912" cy="2676525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/>
              <a:t>A javasolt gyermek dózis számítási képletek csak hozzávetőlegesen pontosak, mert nem tudják az érési folyamatokat leírni 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hu-HU"/>
              <a:t>Következmény. aluldozírozás vagy toxicitás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b="1" i="1">
                <a:solidFill>
                  <a:srgbClr val="FF0000"/>
                </a:solidFill>
              </a:rPr>
              <a:t>A gyermekdózisokat különböző korcsoportokban farmakokinetikai mérések és klinikai dózis titrálási vizsgálatok alapján kell megállapítani</a:t>
            </a:r>
          </a:p>
          <a:p>
            <a:pPr fontAlgn="auto">
              <a:spcAft>
                <a:spcPts val="0"/>
              </a:spcAft>
              <a:defRPr/>
            </a:pPr>
            <a:endParaRPr lang="en-US" b="1" i="1">
              <a:solidFill>
                <a:srgbClr val="FF0000"/>
              </a:solidFill>
            </a:endParaRP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4519613" y="2587625"/>
            <a:ext cx="3954462" cy="9540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800" b="1">
                <a:solidFill>
                  <a:srgbClr val="FF0000"/>
                </a:solidFill>
                <a:latin typeface="Calibri" pitchFamily="34" charset="0"/>
              </a:rPr>
              <a:t>Változó farmakodinámiás</a:t>
            </a:r>
          </a:p>
          <a:p>
            <a:pPr algn="ctr"/>
            <a:r>
              <a:rPr lang="hu-HU" sz="2800" b="1">
                <a:solidFill>
                  <a:srgbClr val="FF0000"/>
                </a:solidFill>
                <a:latin typeface="Calibri" pitchFamily="34" charset="0"/>
              </a:rPr>
              <a:t>hatások</a:t>
            </a:r>
            <a:endParaRPr lang="en-US" sz="28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395288" y="2587625"/>
            <a:ext cx="3883025" cy="954088"/>
          </a:xfrm>
          <a:prstGeom prst="rect">
            <a:avLst/>
          </a:prstGeom>
          <a:solidFill>
            <a:srgbClr val="00FF99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800" b="1">
                <a:latin typeface="Calibri" pitchFamily="34" charset="0"/>
              </a:rPr>
              <a:t>Változó farmakokinetikai</a:t>
            </a:r>
          </a:p>
          <a:p>
            <a:pPr algn="ctr"/>
            <a:r>
              <a:rPr lang="hu-HU" sz="2800" b="1">
                <a:latin typeface="Calibri" pitchFamily="34" charset="0"/>
              </a:rPr>
              <a:t>tulajdonságok</a:t>
            </a:r>
            <a:endParaRPr lang="en-US" sz="2800" b="1">
              <a:latin typeface="Calibri" pitchFamily="34" charset="0"/>
            </a:endParaRP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2555875" y="981075"/>
            <a:ext cx="3481388" cy="954088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800" b="1">
                <a:latin typeface="Calibri" pitchFamily="34" charset="0"/>
              </a:rPr>
              <a:t>Korral gyorsan változó</a:t>
            </a:r>
          </a:p>
          <a:p>
            <a:pPr algn="ctr"/>
            <a:r>
              <a:rPr lang="hu-HU" sz="2800" b="1">
                <a:latin typeface="Calibri" pitchFamily="34" charset="0"/>
              </a:rPr>
              <a:t>testfelépítés</a:t>
            </a:r>
            <a:endParaRPr lang="en-US" sz="2800" b="1">
              <a:latin typeface="Calibri" pitchFamily="34" charset="0"/>
            </a:endParaRPr>
          </a:p>
        </p:txBody>
      </p:sp>
      <p:sp>
        <p:nvSpPr>
          <p:cNvPr id="25607" name="AutoShape 7"/>
          <p:cNvSpPr>
            <a:spLocks noChangeArrowheads="1"/>
          </p:cNvSpPr>
          <p:nvPr/>
        </p:nvSpPr>
        <p:spPr bwMode="auto">
          <a:xfrm>
            <a:off x="3735388" y="1965325"/>
            <a:ext cx="431800" cy="561975"/>
          </a:xfrm>
          <a:prstGeom prst="downArrow">
            <a:avLst>
              <a:gd name="adj1" fmla="val 50000"/>
              <a:gd name="adj2" fmla="val 32537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>
            <a:off x="4598988" y="1965325"/>
            <a:ext cx="431800" cy="561975"/>
          </a:xfrm>
          <a:prstGeom prst="downArrow">
            <a:avLst>
              <a:gd name="adj1" fmla="val 50000"/>
              <a:gd name="adj2" fmla="val 32537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4"/>
          <p:cNvSpPr>
            <a:spLocks noGrp="1" noChangeArrowheads="1"/>
          </p:cNvSpPr>
          <p:nvPr>
            <p:ph type="title"/>
          </p:nvPr>
        </p:nvSpPr>
        <p:spPr>
          <a:xfrm>
            <a:off x="323850" y="188913"/>
            <a:ext cx="8350250" cy="1563687"/>
          </a:xfrm>
        </p:spPr>
        <p:txBody>
          <a:bodyPr/>
          <a:lstStyle/>
          <a:p>
            <a:r>
              <a:rPr lang="hu-HU" sz="2800" smtClean="0"/>
              <a:t>Gyógyszer lebontásának és a gyógyszer hatásainak módosulása fejletlen enzim, illetve receptor aktivitás esetén</a:t>
            </a:r>
            <a:endParaRPr lang="en-US" sz="2800" smtClean="0"/>
          </a:p>
        </p:txBody>
      </p:sp>
      <p:grpSp>
        <p:nvGrpSpPr>
          <p:cNvPr id="26626" name="Group 7"/>
          <p:cNvGrpSpPr>
            <a:grpSpLocks/>
          </p:cNvGrpSpPr>
          <p:nvPr/>
        </p:nvGrpSpPr>
        <p:grpSpPr bwMode="auto">
          <a:xfrm>
            <a:off x="755650" y="3068638"/>
            <a:ext cx="3097213" cy="2808287"/>
            <a:chOff x="521" y="1706"/>
            <a:chExt cx="1951" cy="1769"/>
          </a:xfrm>
        </p:grpSpPr>
        <p:sp>
          <p:nvSpPr>
            <p:cNvPr id="26649" name="Line 5"/>
            <p:cNvSpPr>
              <a:spLocks noChangeShapeType="1"/>
            </p:cNvSpPr>
            <p:nvPr/>
          </p:nvSpPr>
          <p:spPr bwMode="auto">
            <a:xfrm>
              <a:off x="521" y="1706"/>
              <a:ext cx="0" cy="17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26650" name="Line 6"/>
            <p:cNvSpPr>
              <a:spLocks noChangeShapeType="1"/>
            </p:cNvSpPr>
            <p:nvPr/>
          </p:nvSpPr>
          <p:spPr bwMode="auto">
            <a:xfrm>
              <a:off x="521" y="3475"/>
              <a:ext cx="195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</p:grpSp>
      <p:sp>
        <p:nvSpPr>
          <p:cNvPr id="26627" name="Freeform 11"/>
          <p:cNvSpPr>
            <a:spLocks/>
          </p:cNvSpPr>
          <p:nvPr/>
        </p:nvSpPr>
        <p:spPr bwMode="auto">
          <a:xfrm>
            <a:off x="790575" y="4224338"/>
            <a:ext cx="3060700" cy="1581150"/>
          </a:xfrm>
          <a:custGeom>
            <a:avLst/>
            <a:gdLst>
              <a:gd name="T0" fmla="*/ 23 w 2201"/>
              <a:gd name="T1" fmla="*/ 974 h 974"/>
              <a:gd name="T2" fmla="*/ 123 w 2201"/>
              <a:gd name="T3" fmla="*/ 431 h 974"/>
              <a:gd name="T4" fmla="*/ 758 w 2201"/>
              <a:gd name="T5" fmla="*/ 68 h 974"/>
              <a:gd name="T6" fmla="*/ 1982 w 2201"/>
              <a:gd name="T7" fmla="*/ 23 h 974"/>
              <a:gd name="T8" fmla="*/ 2073 w 2201"/>
              <a:gd name="T9" fmla="*/ 23 h 97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01"/>
              <a:gd name="T16" fmla="*/ 0 h 974"/>
              <a:gd name="T17" fmla="*/ 2201 w 2201"/>
              <a:gd name="T18" fmla="*/ 974 h 97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01" h="974">
                <a:moveTo>
                  <a:pt x="23" y="974"/>
                </a:moveTo>
                <a:cubicBezTo>
                  <a:pt x="38" y="884"/>
                  <a:pt x="0" y="582"/>
                  <a:pt x="123" y="431"/>
                </a:cubicBezTo>
                <a:cubicBezTo>
                  <a:pt x="246" y="280"/>
                  <a:pt x="448" y="136"/>
                  <a:pt x="758" y="68"/>
                </a:cubicBezTo>
                <a:cubicBezTo>
                  <a:pt x="1068" y="0"/>
                  <a:pt x="1763" y="30"/>
                  <a:pt x="1982" y="23"/>
                </a:cubicBezTo>
                <a:cubicBezTo>
                  <a:pt x="2201" y="16"/>
                  <a:pt x="2137" y="19"/>
                  <a:pt x="2073" y="23"/>
                </a:cubicBez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26628" name="Freeform 12"/>
          <p:cNvSpPr>
            <a:spLocks/>
          </p:cNvSpPr>
          <p:nvPr/>
        </p:nvSpPr>
        <p:spPr bwMode="auto">
          <a:xfrm>
            <a:off x="755650" y="3141663"/>
            <a:ext cx="3060700" cy="2733675"/>
          </a:xfrm>
          <a:custGeom>
            <a:avLst/>
            <a:gdLst>
              <a:gd name="T0" fmla="*/ 23 w 2201"/>
              <a:gd name="T1" fmla="*/ 974 h 974"/>
              <a:gd name="T2" fmla="*/ 123 w 2201"/>
              <a:gd name="T3" fmla="*/ 431 h 974"/>
              <a:gd name="T4" fmla="*/ 758 w 2201"/>
              <a:gd name="T5" fmla="*/ 68 h 974"/>
              <a:gd name="T6" fmla="*/ 1982 w 2201"/>
              <a:gd name="T7" fmla="*/ 23 h 974"/>
              <a:gd name="T8" fmla="*/ 2073 w 2201"/>
              <a:gd name="T9" fmla="*/ 23 h 97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01"/>
              <a:gd name="T16" fmla="*/ 0 h 974"/>
              <a:gd name="T17" fmla="*/ 2201 w 2201"/>
              <a:gd name="T18" fmla="*/ 974 h 97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01" h="974">
                <a:moveTo>
                  <a:pt x="23" y="974"/>
                </a:moveTo>
                <a:cubicBezTo>
                  <a:pt x="38" y="884"/>
                  <a:pt x="0" y="582"/>
                  <a:pt x="123" y="431"/>
                </a:cubicBezTo>
                <a:cubicBezTo>
                  <a:pt x="246" y="280"/>
                  <a:pt x="448" y="136"/>
                  <a:pt x="758" y="68"/>
                </a:cubicBezTo>
                <a:cubicBezTo>
                  <a:pt x="1068" y="0"/>
                  <a:pt x="1763" y="30"/>
                  <a:pt x="1982" y="23"/>
                </a:cubicBezTo>
                <a:cubicBezTo>
                  <a:pt x="2201" y="16"/>
                  <a:pt x="2137" y="19"/>
                  <a:pt x="2073" y="23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26629" name="Text Box 13"/>
          <p:cNvSpPr txBox="1">
            <a:spLocks noChangeArrowheads="1"/>
          </p:cNvSpPr>
          <p:nvPr/>
        </p:nvSpPr>
        <p:spPr bwMode="auto">
          <a:xfrm>
            <a:off x="971550" y="2085975"/>
            <a:ext cx="37592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>
                <a:cs typeface="Arial" charset="0"/>
              </a:rPr>
              <a:t>Gyógyszer koncentráció</a:t>
            </a:r>
          </a:p>
          <a:p>
            <a:r>
              <a:rPr lang="hu-HU" sz="2400" b="1">
                <a:cs typeface="Arial" charset="0"/>
              </a:rPr>
              <a:t>a plazmában</a:t>
            </a:r>
            <a:endParaRPr lang="en-US" sz="2400" b="1">
              <a:cs typeface="Arial" charset="0"/>
            </a:endParaRPr>
          </a:p>
        </p:txBody>
      </p:sp>
      <p:sp>
        <p:nvSpPr>
          <p:cNvPr id="26630" name="Text Box 14"/>
          <p:cNvSpPr txBox="1">
            <a:spLocks noChangeArrowheads="1"/>
          </p:cNvSpPr>
          <p:nvPr/>
        </p:nvSpPr>
        <p:spPr bwMode="auto">
          <a:xfrm>
            <a:off x="1474788" y="3429000"/>
            <a:ext cx="2879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000">
                <a:solidFill>
                  <a:srgbClr val="FF0000"/>
                </a:solidFill>
                <a:cs typeface="Arial" charset="0"/>
              </a:rPr>
              <a:t>Fejletlen metabolizmus,</a:t>
            </a:r>
          </a:p>
          <a:p>
            <a:r>
              <a:rPr lang="hu-HU" sz="2000">
                <a:solidFill>
                  <a:srgbClr val="FF0000"/>
                </a:solidFill>
                <a:cs typeface="Arial" charset="0"/>
              </a:rPr>
              <a:t>kiválasztás</a:t>
            </a:r>
            <a:endParaRPr lang="en-US" sz="200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26631" name="Text Box 15"/>
          <p:cNvSpPr txBox="1">
            <a:spLocks noChangeArrowheads="1"/>
          </p:cNvSpPr>
          <p:nvPr/>
        </p:nvSpPr>
        <p:spPr bwMode="auto">
          <a:xfrm>
            <a:off x="1476375" y="4672013"/>
            <a:ext cx="26066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000">
                <a:solidFill>
                  <a:schemeClr val="accent2"/>
                </a:solidFill>
                <a:cs typeface="Arial" charset="0"/>
              </a:rPr>
              <a:t>Fejlett metabolizmus,</a:t>
            </a:r>
          </a:p>
          <a:p>
            <a:r>
              <a:rPr lang="hu-HU" sz="2000">
                <a:solidFill>
                  <a:schemeClr val="accent2"/>
                </a:solidFill>
                <a:cs typeface="Arial" charset="0"/>
              </a:rPr>
              <a:t>kiválasztás </a:t>
            </a:r>
            <a:endParaRPr lang="en-US" sz="2000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26632" name="Text Box 16"/>
          <p:cNvSpPr txBox="1">
            <a:spLocks noChangeArrowheads="1"/>
          </p:cNvSpPr>
          <p:nvPr/>
        </p:nvSpPr>
        <p:spPr bwMode="auto">
          <a:xfrm>
            <a:off x="2700338" y="6092825"/>
            <a:ext cx="8683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000" b="1">
                <a:cs typeface="Arial" charset="0"/>
              </a:rPr>
              <a:t>Dózis</a:t>
            </a:r>
            <a:endParaRPr lang="en-US" sz="2000" b="1">
              <a:cs typeface="Arial" charset="0"/>
            </a:endParaRPr>
          </a:p>
        </p:txBody>
      </p:sp>
      <p:sp>
        <p:nvSpPr>
          <p:cNvPr id="26633" name="Text Box 17"/>
          <p:cNvSpPr txBox="1">
            <a:spLocks noChangeArrowheads="1"/>
          </p:cNvSpPr>
          <p:nvPr/>
        </p:nvSpPr>
        <p:spPr bwMode="auto">
          <a:xfrm rot="-5400000">
            <a:off x="-534988" y="3917951"/>
            <a:ext cx="1825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000" b="1">
                <a:cs typeface="Arial" charset="0"/>
              </a:rPr>
              <a:t>Koncentráció</a:t>
            </a:r>
            <a:endParaRPr lang="en-US" sz="2000" b="1">
              <a:cs typeface="Arial" charset="0"/>
            </a:endParaRPr>
          </a:p>
        </p:txBody>
      </p:sp>
      <p:grpSp>
        <p:nvGrpSpPr>
          <p:cNvPr id="26634" name="Group 18"/>
          <p:cNvGrpSpPr>
            <a:grpSpLocks/>
          </p:cNvGrpSpPr>
          <p:nvPr/>
        </p:nvGrpSpPr>
        <p:grpSpPr bwMode="auto">
          <a:xfrm>
            <a:off x="5148263" y="3141663"/>
            <a:ext cx="3097212" cy="2808287"/>
            <a:chOff x="521" y="1706"/>
            <a:chExt cx="1951" cy="1769"/>
          </a:xfrm>
        </p:grpSpPr>
        <p:sp>
          <p:nvSpPr>
            <p:cNvPr id="26647" name="Line 19"/>
            <p:cNvSpPr>
              <a:spLocks noChangeShapeType="1"/>
            </p:cNvSpPr>
            <p:nvPr/>
          </p:nvSpPr>
          <p:spPr bwMode="auto">
            <a:xfrm>
              <a:off x="521" y="1706"/>
              <a:ext cx="0" cy="17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26648" name="Line 20"/>
            <p:cNvSpPr>
              <a:spLocks noChangeShapeType="1"/>
            </p:cNvSpPr>
            <p:nvPr/>
          </p:nvSpPr>
          <p:spPr bwMode="auto">
            <a:xfrm>
              <a:off x="521" y="3475"/>
              <a:ext cx="195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</p:grpSp>
      <p:sp>
        <p:nvSpPr>
          <p:cNvPr id="26635" name="Text Box 21"/>
          <p:cNvSpPr txBox="1">
            <a:spLocks noChangeArrowheads="1"/>
          </p:cNvSpPr>
          <p:nvPr/>
        </p:nvSpPr>
        <p:spPr bwMode="auto">
          <a:xfrm>
            <a:off x="7235825" y="6092825"/>
            <a:ext cx="868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000" b="1">
                <a:cs typeface="Arial" charset="0"/>
              </a:rPr>
              <a:t>Dózis</a:t>
            </a:r>
            <a:endParaRPr lang="en-US" sz="2000" b="1">
              <a:cs typeface="Arial" charset="0"/>
            </a:endParaRPr>
          </a:p>
        </p:txBody>
      </p:sp>
      <p:sp>
        <p:nvSpPr>
          <p:cNvPr id="26636" name="Freeform 22"/>
          <p:cNvSpPr>
            <a:spLocks/>
          </p:cNvSpPr>
          <p:nvPr/>
        </p:nvSpPr>
        <p:spPr bwMode="auto">
          <a:xfrm>
            <a:off x="5148263" y="3141663"/>
            <a:ext cx="3060700" cy="2733675"/>
          </a:xfrm>
          <a:custGeom>
            <a:avLst/>
            <a:gdLst>
              <a:gd name="T0" fmla="*/ 23 w 2201"/>
              <a:gd name="T1" fmla="*/ 974 h 974"/>
              <a:gd name="T2" fmla="*/ 123 w 2201"/>
              <a:gd name="T3" fmla="*/ 431 h 974"/>
              <a:gd name="T4" fmla="*/ 758 w 2201"/>
              <a:gd name="T5" fmla="*/ 68 h 974"/>
              <a:gd name="T6" fmla="*/ 1982 w 2201"/>
              <a:gd name="T7" fmla="*/ 23 h 974"/>
              <a:gd name="T8" fmla="*/ 2073 w 2201"/>
              <a:gd name="T9" fmla="*/ 23 h 97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01"/>
              <a:gd name="T16" fmla="*/ 0 h 974"/>
              <a:gd name="T17" fmla="*/ 2201 w 2201"/>
              <a:gd name="T18" fmla="*/ 974 h 97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01" h="974">
                <a:moveTo>
                  <a:pt x="23" y="974"/>
                </a:moveTo>
                <a:cubicBezTo>
                  <a:pt x="38" y="884"/>
                  <a:pt x="0" y="582"/>
                  <a:pt x="123" y="431"/>
                </a:cubicBezTo>
                <a:cubicBezTo>
                  <a:pt x="246" y="280"/>
                  <a:pt x="448" y="136"/>
                  <a:pt x="758" y="68"/>
                </a:cubicBezTo>
                <a:cubicBezTo>
                  <a:pt x="1068" y="0"/>
                  <a:pt x="1763" y="30"/>
                  <a:pt x="1982" y="23"/>
                </a:cubicBezTo>
                <a:cubicBezTo>
                  <a:pt x="2201" y="16"/>
                  <a:pt x="2137" y="19"/>
                  <a:pt x="2073" y="23"/>
                </a:cubicBezTo>
              </a:path>
            </a:pathLst>
          </a:custGeom>
          <a:noFill/>
          <a:ln w="38100" cap="flat" cmpd="sng">
            <a:solidFill>
              <a:srgbClr val="6633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26637" name="Freeform 23"/>
          <p:cNvSpPr>
            <a:spLocks/>
          </p:cNvSpPr>
          <p:nvPr/>
        </p:nvSpPr>
        <p:spPr bwMode="auto">
          <a:xfrm>
            <a:off x="5148263" y="4292600"/>
            <a:ext cx="3060700" cy="1581150"/>
          </a:xfrm>
          <a:custGeom>
            <a:avLst/>
            <a:gdLst>
              <a:gd name="T0" fmla="*/ 23 w 2201"/>
              <a:gd name="T1" fmla="*/ 974 h 974"/>
              <a:gd name="T2" fmla="*/ 123 w 2201"/>
              <a:gd name="T3" fmla="*/ 431 h 974"/>
              <a:gd name="T4" fmla="*/ 758 w 2201"/>
              <a:gd name="T5" fmla="*/ 68 h 974"/>
              <a:gd name="T6" fmla="*/ 1982 w 2201"/>
              <a:gd name="T7" fmla="*/ 23 h 974"/>
              <a:gd name="T8" fmla="*/ 2073 w 2201"/>
              <a:gd name="T9" fmla="*/ 23 h 97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01"/>
              <a:gd name="T16" fmla="*/ 0 h 974"/>
              <a:gd name="T17" fmla="*/ 2201 w 2201"/>
              <a:gd name="T18" fmla="*/ 974 h 97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01" h="974">
                <a:moveTo>
                  <a:pt x="23" y="974"/>
                </a:moveTo>
                <a:cubicBezTo>
                  <a:pt x="38" y="884"/>
                  <a:pt x="0" y="582"/>
                  <a:pt x="123" y="431"/>
                </a:cubicBezTo>
                <a:cubicBezTo>
                  <a:pt x="246" y="280"/>
                  <a:pt x="448" y="136"/>
                  <a:pt x="758" y="68"/>
                </a:cubicBezTo>
                <a:cubicBezTo>
                  <a:pt x="1068" y="0"/>
                  <a:pt x="1763" y="30"/>
                  <a:pt x="1982" y="23"/>
                </a:cubicBezTo>
                <a:cubicBezTo>
                  <a:pt x="2201" y="16"/>
                  <a:pt x="2137" y="19"/>
                  <a:pt x="2073" y="23"/>
                </a:cubicBezTo>
              </a:path>
            </a:pathLst>
          </a:custGeom>
          <a:noFill/>
          <a:ln w="38100" cmpd="sng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26638" name="Text Box 24"/>
          <p:cNvSpPr txBox="1">
            <a:spLocks noChangeArrowheads="1"/>
          </p:cNvSpPr>
          <p:nvPr/>
        </p:nvSpPr>
        <p:spPr bwMode="auto">
          <a:xfrm>
            <a:off x="5795963" y="3536950"/>
            <a:ext cx="28908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000">
                <a:solidFill>
                  <a:srgbClr val="663300"/>
                </a:solidFill>
                <a:cs typeface="Arial" charset="0"/>
              </a:rPr>
              <a:t>Fejlett receptor aktivitás</a:t>
            </a:r>
            <a:endParaRPr lang="en-US" sz="2000">
              <a:solidFill>
                <a:srgbClr val="663300"/>
              </a:solidFill>
              <a:cs typeface="Arial" charset="0"/>
            </a:endParaRPr>
          </a:p>
        </p:txBody>
      </p:sp>
      <p:sp>
        <p:nvSpPr>
          <p:cNvPr id="26639" name="Text Box 25"/>
          <p:cNvSpPr txBox="1">
            <a:spLocks noChangeArrowheads="1"/>
          </p:cNvSpPr>
          <p:nvPr/>
        </p:nvSpPr>
        <p:spPr bwMode="auto">
          <a:xfrm>
            <a:off x="5795963" y="4976813"/>
            <a:ext cx="3162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000">
                <a:solidFill>
                  <a:srgbClr val="008000"/>
                </a:solidFill>
                <a:cs typeface="Arial" charset="0"/>
              </a:rPr>
              <a:t>Fejletlen receptor aktivitás</a:t>
            </a:r>
            <a:endParaRPr lang="en-US" sz="2000">
              <a:solidFill>
                <a:srgbClr val="008000"/>
              </a:solidFill>
              <a:cs typeface="Arial" charset="0"/>
            </a:endParaRPr>
          </a:p>
        </p:txBody>
      </p:sp>
      <p:sp>
        <p:nvSpPr>
          <p:cNvPr id="26640" name="Text Box 26"/>
          <p:cNvSpPr txBox="1">
            <a:spLocks noChangeArrowheads="1"/>
          </p:cNvSpPr>
          <p:nvPr/>
        </p:nvSpPr>
        <p:spPr bwMode="auto">
          <a:xfrm>
            <a:off x="5435600" y="2085975"/>
            <a:ext cx="2647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>
                <a:cs typeface="Arial" charset="0"/>
              </a:rPr>
              <a:t>Gyógyszer hatás</a:t>
            </a:r>
            <a:endParaRPr lang="en-US" sz="2400" b="1">
              <a:cs typeface="Arial" charset="0"/>
            </a:endParaRPr>
          </a:p>
        </p:txBody>
      </p:sp>
      <p:sp>
        <p:nvSpPr>
          <p:cNvPr id="26641" name="Text Box 27"/>
          <p:cNvSpPr txBox="1">
            <a:spLocks noChangeArrowheads="1"/>
          </p:cNvSpPr>
          <p:nvPr/>
        </p:nvSpPr>
        <p:spPr bwMode="auto">
          <a:xfrm rot="-5400000">
            <a:off x="4364038" y="3668713"/>
            <a:ext cx="882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000" b="1">
                <a:cs typeface="Arial" charset="0"/>
              </a:rPr>
              <a:t>Hatás</a:t>
            </a:r>
            <a:endParaRPr lang="en-US" sz="2000" b="1">
              <a:cs typeface="Arial" charset="0"/>
            </a:endParaRPr>
          </a:p>
        </p:txBody>
      </p:sp>
      <p:grpSp>
        <p:nvGrpSpPr>
          <p:cNvPr id="26642" name="Group 28"/>
          <p:cNvGrpSpPr>
            <a:grpSpLocks/>
          </p:cNvGrpSpPr>
          <p:nvPr/>
        </p:nvGrpSpPr>
        <p:grpSpPr bwMode="auto">
          <a:xfrm>
            <a:off x="5148263" y="3141663"/>
            <a:ext cx="3097212" cy="2808287"/>
            <a:chOff x="521" y="1706"/>
            <a:chExt cx="1951" cy="1769"/>
          </a:xfrm>
        </p:grpSpPr>
        <p:sp>
          <p:nvSpPr>
            <p:cNvPr id="26645" name="Line 29"/>
            <p:cNvSpPr>
              <a:spLocks noChangeShapeType="1"/>
            </p:cNvSpPr>
            <p:nvPr/>
          </p:nvSpPr>
          <p:spPr bwMode="auto">
            <a:xfrm>
              <a:off x="521" y="1706"/>
              <a:ext cx="0" cy="17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26646" name="Line 30"/>
            <p:cNvSpPr>
              <a:spLocks noChangeShapeType="1"/>
            </p:cNvSpPr>
            <p:nvPr/>
          </p:nvSpPr>
          <p:spPr bwMode="auto">
            <a:xfrm>
              <a:off x="521" y="3475"/>
              <a:ext cx="195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</p:grpSp>
      <p:sp>
        <p:nvSpPr>
          <p:cNvPr id="27" name="Élőláb helye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KERPEL-FRONIUS S.</a:t>
            </a:r>
            <a:endParaRPr lang="en-US" dirty="0"/>
          </a:p>
        </p:txBody>
      </p:sp>
      <p:sp>
        <p:nvSpPr>
          <p:cNvPr id="28" name="Élőláb helye 26"/>
          <p:cNvSpPr txBox="1">
            <a:spLocks/>
          </p:cNvSpPr>
          <p:nvPr/>
        </p:nvSpPr>
        <p:spPr>
          <a:xfrm>
            <a:off x="8001000" y="6421438"/>
            <a:ext cx="928688" cy="3651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4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Dia számának helye 3"/>
          <p:cNvSpPr>
            <a:spLocks noGrp="1"/>
          </p:cNvSpPr>
          <p:nvPr>
            <p:ph type="sldNum" sz="quarter" idx="10"/>
          </p:nvPr>
        </p:nvSpPr>
        <p:spPr>
          <a:xfrm>
            <a:off x="5076825" y="6600825"/>
            <a:ext cx="3990975" cy="257175"/>
          </a:xfrm>
        </p:spPr>
        <p:txBody>
          <a:bodyPr/>
          <a:lstStyle/>
          <a:p>
            <a:pPr>
              <a:defRPr/>
            </a:pPr>
            <a:r>
              <a:rPr lang="hu-HU" dirty="0"/>
              <a:t>KERPEL-FRONIUS S: </a:t>
            </a:r>
            <a:r>
              <a:rPr lang="hu-HU" dirty="0" smtClean="0"/>
              <a:t>      </a:t>
            </a:r>
            <a:fld id="{B6AEFA6F-C679-47F9-A6B1-54A2ABC1B58E}" type="slidenum">
              <a:rPr lang="hu-HU" smtClean="0"/>
              <a:pPr>
                <a:defRPr/>
              </a:pPr>
              <a:t>5</a:t>
            </a:fld>
            <a:endParaRPr lang="hu-HU" dirty="0"/>
          </a:p>
          <a:p>
            <a:pPr algn="r">
              <a:defRPr/>
            </a:pPr>
            <a:endParaRPr lang="hu-HU" dirty="0"/>
          </a:p>
        </p:txBody>
      </p:sp>
      <p:sp>
        <p:nvSpPr>
          <p:cNvPr id="91140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404813"/>
            <a:ext cx="8350250" cy="10795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>
                <a:solidFill>
                  <a:schemeClr val="accent1">
                    <a:lumMod val="75000"/>
                  </a:schemeClr>
                </a:solidFill>
              </a:rPr>
              <a:t>Gyógyszer metabolizmus és receptor aktivitás különböző fejlettségi szintjeinek hatása a gyógyszerek terápiás hatására</a:t>
            </a:r>
            <a:endParaRPr lang="en-US" sz="280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1173" name="Group 37"/>
          <p:cNvGraphicFramePr>
            <a:graphicFrameLocks noGrp="1"/>
          </p:cNvGraphicFramePr>
          <p:nvPr/>
        </p:nvGraphicFramePr>
        <p:xfrm>
          <a:off x="323850" y="1916113"/>
          <a:ext cx="8640763" cy="4446587"/>
        </p:xfrm>
        <a:graphic>
          <a:graphicData uri="http://schemas.openxmlformats.org/drawingml/2006/table">
            <a:tbl>
              <a:tblPr/>
              <a:tblGrid>
                <a:gridCol w="2303463"/>
                <a:gridCol w="3168650"/>
                <a:gridCol w="3168650"/>
              </a:tblGrid>
              <a:tr h="903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Fejlett metabolizmus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és kiválasztás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Fejletlen metabolizmus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és kiválasztás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Fejlett receptor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aktivitás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Felnőtthöz hasonló plazma szint és gyógyszer hatás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Felnőttnél magasabb, toxikus gyógyszerszint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Felnőtthöz hasonló hatás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Fejletlen receptor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aktivitás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Felnőtthöz hasonló plazma szint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Gyógyszer hatás felnőttnél alacsonyabb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Felnőttnél magasabb, toxikus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gyógyszerszint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u-H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Gyógyszer hatás felnőttnél alacsonyabb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8358188" y="6564313"/>
            <a:ext cx="685800" cy="365125"/>
          </a:xfrm>
        </p:spPr>
        <p:txBody>
          <a:bodyPr/>
          <a:lstStyle/>
          <a:p>
            <a:pPr algn="l">
              <a:defRPr/>
            </a:pPr>
            <a:fld id="{9F810445-4E64-4084-8087-38C489D9CCDE}" type="slidenum">
              <a:rPr lang="hu-HU">
                <a:solidFill>
                  <a:schemeClr val="tx1">
                    <a:tint val="75000"/>
                  </a:schemeClr>
                </a:solidFill>
              </a:rPr>
              <a:pPr algn="l">
                <a:defRPr/>
              </a:pPr>
              <a:t>6</a:t>
            </a:fld>
            <a:endParaRPr lang="hu-HU" dirty="0">
              <a:solidFill>
                <a:schemeClr val="tx1">
                  <a:tint val="75000"/>
                </a:schemeClr>
              </a:solidFill>
            </a:endParaRPr>
          </a:p>
          <a:p>
            <a:pPr>
              <a:defRPr/>
            </a:pPr>
            <a:endParaRPr lang="hu-HU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30200"/>
            <a:ext cx="7772400" cy="8064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>
                <a:solidFill>
                  <a:schemeClr val="accent1">
                    <a:lumMod val="75000"/>
                  </a:schemeClr>
                </a:solidFill>
              </a:rPr>
              <a:t>Gyógyszer adagolás számításának elvi lehetőségei</a:t>
            </a:r>
            <a:endParaRPr 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314450"/>
            <a:ext cx="8715375" cy="5114925"/>
          </a:xfrm>
        </p:spPr>
        <p:txBody>
          <a:bodyPr rtlCol="0">
            <a:normAutofit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b="1" dirty="0"/>
              <a:t>Életkor alapján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dirty="0"/>
              <a:t>Az életkor azonban nem korrelál egységesen a gyógyszer anyagcserében résztvevő valamennyi folyamat érésével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b="1" dirty="0"/>
              <a:t>Test súly alapján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dirty="0"/>
              <a:t>Nem korrelál a gyógyszer </a:t>
            </a:r>
            <a:r>
              <a:rPr lang="hu-HU" sz="2000" dirty="0" err="1"/>
              <a:t>clearance</a:t>
            </a:r>
            <a:r>
              <a:rPr lang="hu-HU" sz="2000" dirty="0"/>
              <a:t> változásával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dirty="0"/>
              <a:t>A testsúly alapján számolt dózis gyermekekben magasabb értéket ad  a felnőtt dózisnál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dirty="0"/>
              <a:t>Minimális testsúly megadása is szükséges volna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b="1" dirty="0"/>
              <a:t>Test felszín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dirty="0"/>
              <a:t>Gyerekkorban test felszín meghatározás aránylag pontatlan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dirty="0"/>
              <a:t>Idősebb gyerekekben (3 év felett) biztonságos értéket, csecsemőknél túl magas dózist eredményez</a:t>
            </a:r>
            <a:r>
              <a:rPr lang="hu-HU" sz="2000" b="1" dirty="0"/>
              <a:t>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b="1" dirty="0" err="1"/>
              <a:t>Allometrikus</a:t>
            </a:r>
            <a:r>
              <a:rPr lang="hu-HU" sz="2000" b="1" dirty="0"/>
              <a:t> dózis számolás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dirty="0"/>
              <a:t>Számolás: </a:t>
            </a:r>
            <a:r>
              <a:rPr lang="hu-HU" sz="2000" b="1" dirty="0"/>
              <a:t>Test súly</a:t>
            </a:r>
            <a:r>
              <a:rPr lang="hu-HU" sz="2000" b="1" baseline="30000" dirty="0"/>
              <a:t> 0,75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dirty="0"/>
              <a:t>Test mérethez viszonyítja az élettani funkciókat és a szervek nagyságát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dirty="0"/>
              <a:t>Hasonló eredményt ad, mint a test felszín alapján történő számítás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5386388" y="6492875"/>
            <a:ext cx="2686050" cy="365125"/>
          </a:xfrm>
        </p:spPr>
        <p:txBody>
          <a:bodyPr/>
          <a:lstStyle/>
          <a:p>
            <a:pPr>
              <a:defRPr/>
            </a:pPr>
            <a:r>
              <a:rPr lang="en-US" dirty="0"/>
              <a:t>KERPEL-FRONIUS S.</a:t>
            </a:r>
            <a:r>
              <a:rPr lang="hu-HU" dirty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hu-HU" dirty="0"/>
              <a:t>KERPEL-FRONIUS S: </a:t>
            </a:r>
            <a:r>
              <a:rPr lang="hu-HU" dirty="0" smtClean="0"/>
              <a:t>      </a:t>
            </a:r>
            <a:fld id="{126DF849-9D7D-4E53-9EE8-4B346B3AABD9}" type="slidenum">
              <a:rPr lang="hu-HU" smtClean="0"/>
              <a:pPr>
                <a:defRPr/>
              </a:pPr>
              <a:t>7</a:t>
            </a:fld>
            <a:endParaRPr lang="hu-HU" dirty="0"/>
          </a:p>
          <a:p>
            <a:pPr algn="r">
              <a:defRPr/>
            </a:pPr>
            <a:endParaRPr lang="hu-HU" dirty="0"/>
          </a:p>
        </p:txBody>
      </p:sp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 </a:t>
            </a:r>
            <a:endParaRPr lang="en-US" smtClean="0"/>
          </a:p>
        </p:txBody>
      </p:sp>
      <p:graphicFrame>
        <p:nvGraphicFramePr>
          <p:cNvPr id="19458" name="Object 2"/>
          <p:cNvGraphicFramePr>
            <a:graphicFrameLocks noChangeAspect="1"/>
          </p:cNvGraphicFramePr>
          <p:nvPr>
            <p:ph idx="1"/>
          </p:nvPr>
        </p:nvGraphicFramePr>
        <p:xfrm>
          <a:off x="981075" y="1249363"/>
          <a:ext cx="7324725" cy="5038725"/>
        </p:xfrm>
        <a:graphic>
          <a:graphicData uri="http://schemas.openxmlformats.org/presentationml/2006/ole">
            <p:oleObj spid="_x0000_s19458" name="Diagram" r:id="rId3" imgW="5676833" imgH="3905385" progId="MSGraph.Chart.8">
              <p:embed followColorScheme="full"/>
            </p:oleObj>
          </a:graphicData>
        </a:graphic>
      </p:graphicFrame>
      <p:sp>
        <p:nvSpPr>
          <p:cNvPr id="19461" name="Rectangle 4"/>
          <p:cNvSpPr>
            <a:spLocks noChangeArrowheads="1"/>
          </p:cNvSpPr>
          <p:nvPr/>
        </p:nvSpPr>
        <p:spPr bwMode="auto">
          <a:xfrm>
            <a:off x="684213" y="26035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hu-HU" sz="3200">
                <a:solidFill>
                  <a:schemeClr val="accent1"/>
                </a:solidFill>
                <a:latin typeface="Arial Black" pitchFamily="34" charset="0"/>
              </a:rPr>
              <a:t>Test felépítésének változása az életkorral</a:t>
            </a:r>
            <a:endParaRPr lang="en-US" sz="3200">
              <a:solidFill>
                <a:schemeClr val="accent1"/>
              </a:solidFill>
              <a:latin typeface="Arial Black" pitchFamily="34" charset="0"/>
            </a:endParaRPr>
          </a:p>
        </p:txBody>
      </p:sp>
      <p:sp>
        <p:nvSpPr>
          <p:cNvPr id="19462" name="Text Box 5"/>
          <p:cNvSpPr txBox="1">
            <a:spLocks noChangeArrowheads="1"/>
          </p:cNvSpPr>
          <p:nvPr/>
        </p:nvSpPr>
        <p:spPr bwMode="auto">
          <a:xfrm>
            <a:off x="755650" y="1700213"/>
            <a:ext cx="455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>
                <a:latin typeface="Calibri" pitchFamily="34" charset="0"/>
              </a:rPr>
              <a:t>%</a:t>
            </a:r>
            <a:endParaRPr lang="en-US" sz="2400" b="1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a számának hely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hu-HU" dirty="0"/>
              <a:t>KERPEL-FRONIUS </a:t>
            </a:r>
            <a:r>
              <a:rPr lang="hu-HU" dirty="0" smtClean="0"/>
              <a:t>S.       </a:t>
            </a:r>
            <a:fld id="{544F7218-DB98-4B0D-AB5E-ABCD47E945C6}" type="slidenum">
              <a:rPr lang="hu-HU" smtClean="0"/>
              <a:pPr>
                <a:defRPr/>
              </a:pPr>
              <a:t>8</a:t>
            </a:fld>
            <a:endParaRPr lang="hu-HU" dirty="0"/>
          </a:p>
          <a:p>
            <a:pPr algn="r">
              <a:defRPr/>
            </a:pPr>
            <a:endParaRPr lang="hu-HU" dirty="0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42875"/>
            <a:ext cx="7772400" cy="1143000"/>
          </a:xfrm>
        </p:spPr>
        <p:txBody>
          <a:bodyPr/>
          <a:lstStyle/>
          <a:p>
            <a:r>
              <a:rPr lang="hu-HU" sz="2800" smtClean="0"/>
              <a:t>Testfelület változása az életkorral</a:t>
            </a:r>
            <a:endParaRPr lang="en-US" sz="2800" smtClean="0"/>
          </a:p>
        </p:txBody>
      </p:sp>
      <p:graphicFrame>
        <p:nvGraphicFramePr>
          <p:cNvPr id="20482" name="Object 2"/>
          <p:cNvGraphicFramePr>
            <a:graphicFrameLocks noChangeAspect="1"/>
          </p:cNvGraphicFramePr>
          <p:nvPr>
            <p:ph sz="half" idx="1"/>
          </p:nvPr>
        </p:nvGraphicFramePr>
        <p:xfrm>
          <a:off x="33338" y="1341438"/>
          <a:ext cx="8931275" cy="5087937"/>
        </p:xfrm>
        <a:graphic>
          <a:graphicData uri="http://schemas.openxmlformats.org/presentationml/2006/ole">
            <p:oleObj spid="_x0000_s20482" name="Diagram" r:id="rId3" imgW="8239041" imgH="3190943" progId="MSGraph.Chart.8">
              <p:embed followColorScheme="full"/>
            </p:oleObj>
          </a:graphicData>
        </a:graphic>
      </p:graphicFrame>
      <p:sp>
        <p:nvSpPr>
          <p:cNvPr id="20485" name="Text Box 4"/>
          <p:cNvSpPr txBox="1">
            <a:spLocks noChangeArrowheads="1"/>
          </p:cNvSpPr>
          <p:nvPr/>
        </p:nvSpPr>
        <p:spPr bwMode="auto">
          <a:xfrm>
            <a:off x="684213" y="1052513"/>
            <a:ext cx="735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600">
                <a:latin typeface="Calibri" pitchFamily="34" charset="0"/>
              </a:rPr>
              <a:t>m</a:t>
            </a:r>
            <a:r>
              <a:rPr lang="hu-HU" sz="3600" b="1" baseline="30000">
                <a:latin typeface="Calibri" pitchFamily="34" charset="0"/>
              </a:rPr>
              <a:t>2</a:t>
            </a:r>
            <a:endParaRPr lang="en-US" sz="3600" b="1" baseline="300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 algn="l">
              <a:defRPr/>
            </a:pPr>
            <a:r>
              <a:rPr lang="hu-H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KERPEL-FRONIUS S: gyermetanf07/kftanf07     </a:t>
            </a:r>
            <a:fld id="{6A08C33E-4A4E-49F9-823B-E69A37D60326}" type="slidenum">
              <a:rPr lang="hu-H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l">
                <a:defRPr/>
              </a:pPr>
              <a:t>9</a:t>
            </a:fld>
            <a:endParaRPr lang="hu-H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  <a:p>
            <a:pPr>
              <a:defRPr/>
            </a:pPr>
            <a:endParaRPr lang="hu-H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00563" y="333375"/>
            <a:ext cx="4392612" cy="2160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 dirty="0">
                <a:solidFill>
                  <a:schemeClr val="accent1">
                    <a:lumMod val="75000"/>
                  </a:schemeClr>
                </a:solidFill>
              </a:rPr>
              <a:t>A testfelület és folyadékterek változása az életkorral</a:t>
            </a:r>
            <a:br>
              <a:rPr lang="hu-HU" sz="28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sz="1200" dirty="0" err="1">
                <a:solidFill>
                  <a:schemeClr val="accent1">
                    <a:lumMod val="75000"/>
                  </a:schemeClr>
                </a:solidFill>
              </a:rPr>
              <a:t>Kerpel-Fronius</a:t>
            </a:r>
            <a:r>
              <a:rPr lang="hu-HU" sz="1200" dirty="0">
                <a:solidFill>
                  <a:schemeClr val="accent1">
                    <a:lumMod val="75000"/>
                  </a:schemeClr>
                </a:solidFill>
              </a:rPr>
              <a:t>, Ö, Gyermekgyógyászat, Medicina, 1969</a:t>
            </a:r>
            <a:endParaRPr lang="en-US" sz="1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3795" name="Picture 3" descr="kfö14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r="6406" b="30441"/>
          <a:stretch>
            <a:fillRect/>
          </a:stretch>
        </p:blipFill>
        <p:spPr>
          <a:xfrm>
            <a:off x="4572000" y="2997200"/>
            <a:ext cx="4356100" cy="2978150"/>
          </a:xfrm>
          <a:ln>
            <a:solidFill>
              <a:schemeClr val="tx1"/>
            </a:solidFill>
          </a:ln>
        </p:spPr>
      </p:pic>
      <p:pic>
        <p:nvPicPr>
          <p:cNvPr id="33796" name="Picture 4" descr="kfö35a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l="3653" t="4315" r="7689" b="7515"/>
          <a:stretch>
            <a:fillRect/>
          </a:stretch>
        </p:blipFill>
        <p:spPr>
          <a:xfrm rot="60000">
            <a:off x="285750" y="188913"/>
            <a:ext cx="4176713" cy="6524625"/>
          </a:xfrm>
        </p:spPr>
      </p:pic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5386388" y="6421438"/>
            <a:ext cx="3400425" cy="365125"/>
          </a:xfrm>
        </p:spPr>
        <p:txBody>
          <a:bodyPr/>
          <a:lstStyle/>
          <a:p>
            <a:pPr>
              <a:defRPr/>
            </a:pPr>
            <a:r>
              <a:rPr lang="en-US" dirty="0"/>
              <a:t>KERPEL-FRONIUS S.</a:t>
            </a:r>
            <a:r>
              <a:rPr lang="hu-HU" dirty="0"/>
              <a:t>     10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Dia számának helye 2"/>
          <p:cNvSpPr>
            <a:spLocks noGrp="1"/>
          </p:cNvSpPr>
          <p:nvPr>
            <p:ph type="sldNum" sz="quarter" idx="12"/>
          </p:nvPr>
        </p:nvSpPr>
        <p:spPr bwMode="auto">
          <a:xfrm>
            <a:off x="8143875" y="6492875"/>
            <a:ext cx="614363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fld id="{D6A1475C-82A7-46EB-8C67-F9C1B1F51AB9}" type="slidenum">
              <a:rPr lang="hu-HU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hu-HU">
              <a:solidFill>
                <a:schemeClr val="tx2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>
              <a:solidFill>
                <a:schemeClr val="tx2"/>
              </a:solidFill>
            </a:endParaRPr>
          </a:p>
        </p:txBody>
      </p:sp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00063"/>
            <a:ext cx="7772400" cy="13684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600" dirty="0">
                <a:solidFill>
                  <a:schemeClr val="accent1">
                    <a:lumMod val="75000"/>
                  </a:schemeClr>
                </a:solidFill>
              </a:rPr>
              <a:t>Kezdő dózis: a látszólagos eloszlási tér alapján</a:t>
            </a:r>
            <a:r>
              <a:rPr lang="hu-HU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14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hu-HU" sz="14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sz="1400" dirty="0" err="1">
                <a:solidFill>
                  <a:schemeClr val="accent1">
                    <a:lumMod val="75000"/>
                  </a:schemeClr>
                </a:solidFill>
              </a:rPr>
              <a:t>Bartelink</a:t>
            </a:r>
            <a:r>
              <a:rPr lang="hu-HU" sz="1400" dirty="0">
                <a:solidFill>
                  <a:schemeClr val="accent1">
                    <a:lumMod val="75000"/>
                  </a:schemeClr>
                </a:solidFill>
              </a:rPr>
              <a:t> et </a:t>
            </a:r>
            <a:r>
              <a:rPr lang="hu-HU" sz="1400" dirty="0" err="1">
                <a:solidFill>
                  <a:schemeClr val="accent1">
                    <a:lumMod val="75000"/>
                  </a:schemeClr>
                </a:solidFill>
              </a:rPr>
              <a:t>al</a:t>
            </a:r>
            <a:r>
              <a:rPr lang="hu-HU" sz="14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hu-HU" sz="1400" dirty="0" err="1">
                <a:solidFill>
                  <a:schemeClr val="accent1">
                    <a:lumMod val="75000"/>
                  </a:schemeClr>
                </a:solidFill>
              </a:rPr>
              <a:t>Clin</a:t>
            </a:r>
            <a:r>
              <a:rPr lang="hu-HU" sz="1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1400" dirty="0" err="1">
                <a:solidFill>
                  <a:schemeClr val="accent1">
                    <a:lumMod val="75000"/>
                  </a:schemeClr>
                </a:solidFill>
              </a:rPr>
              <a:t>Pharmacokinet</a:t>
            </a:r>
            <a:r>
              <a:rPr lang="hu-HU" sz="1400" dirty="0">
                <a:solidFill>
                  <a:schemeClr val="accent1">
                    <a:lumMod val="75000"/>
                  </a:schemeClr>
                </a:solidFill>
              </a:rPr>
              <a:t> 45:1077, 2006</a:t>
            </a:r>
            <a:endParaRPr lang="en-US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95288" y="2211388"/>
            <a:ext cx="2760662" cy="46196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>
                <a:solidFill>
                  <a:srgbClr val="FF0000"/>
                </a:solidFill>
                <a:latin typeface="Calibri" pitchFamily="34" charset="0"/>
              </a:rPr>
              <a:t>Vd felnőtt &lt; 0,4 L/kg</a:t>
            </a:r>
            <a:endParaRPr 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4820" name="AutoShape 7"/>
          <p:cNvSpPr>
            <a:spLocks noChangeArrowheads="1"/>
          </p:cNvSpPr>
          <p:nvPr/>
        </p:nvSpPr>
        <p:spPr bwMode="auto">
          <a:xfrm>
            <a:off x="3346450" y="2354263"/>
            <a:ext cx="576263" cy="287337"/>
          </a:xfrm>
          <a:prstGeom prst="rightArrow">
            <a:avLst>
              <a:gd name="adj1" fmla="val 50000"/>
              <a:gd name="adj2" fmla="val 50138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4821" name="AutoShape 10"/>
          <p:cNvSpPr>
            <a:spLocks noChangeArrowheads="1"/>
          </p:cNvSpPr>
          <p:nvPr/>
        </p:nvSpPr>
        <p:spPr bwMode="auto">
          <a:xfrm>
            <a:off x="3313113" y="3998913"/>
            <a:ext cx="720725" cy="288925"/>
          </a:xfrm>
          <a:prstGeom prst="rightArrow">
            <a:avLst>
              <a:gd name="adj1" fmla="val 50000"/>
              <a:gd name="adj2" fmla="val 62363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4822" name="Text Box 11"/>
          <p:cNvSpPr txBox="1">
            <a:spLocks noChangeArrowheads="1"/>
          </p:cNvSpPr>
          <p:nvPr/>
        </p:nvSpPr>
        <p:spPr bwMode="auto">
          <a:xfrm>
            <a:off x="3995738" y="2066925"/>
            <a:ext cx="4303712" cy="8302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>
                <a:solidFill>
                  <a:srgbClr val="FF0000"/>
                </a:solidFill>
                <a:latin typeface="Calibri" pitchFamily="34" charset="0"/>
              </a:rPr>
              <a:t>Dózis =</a:t>
            </a:r>
          </a:p>
          <a:p>
            <a:r>
              <a:rPr lang="hu-HU" sz="2400" b="1">
                <a:solidFill>
                  <a:srgbClr val="FF0000"/>
                </a:solidFill>
                <a:latin typeface="Calibri" pitchFamily="34" charset="0"/>
              </a:rPr>
              <a:t>Dózis (F) X Tfszín (Gy) / Tfszín (F)</a:t>
            </a:r>
            <a:endParaRPr 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4823" name="Text Box 12"/>
          <p:cNvSpPr txBox="1">
            <a:spLocks noChangeArrowheads="1"/>
          </p:cNvSpPr>
          <p:nvPr/>
        </p:nvSpPr>
        <p:spPr bwMode="auto">
          <a:xfrm>
            <a:off x="395288" y="3854450"/>
            <a:ext cx="2760662" cy="46037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>
                <a:solidFill>
                  <a:schemeClr val="tx2"/>
                </a:solidFill>
                <a:latin typeface="Calibri" pitchFamily="34" charset="0"/>
              </a:rPr>
              <a:t>Vd felnőtt &gt; 0,6 L/kg</a:t>
            </a:r>
            <a:endParaRPr lang="en-US" sz="2400" b="1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34824" name="Text Box 13"/>
          <p:cNvSpPr txBox="1">
            <a:spLocks noChangeArrowheads="1"/>
          </p:cNvSpPr>
          <p:nvPr/>
        </p:nvSpPr>
        <p:spPr bwMode="auto">
          <a:xfrm>
            <a:off x="4033838" y="3670300"/>
            <a:ext cx="4125912" cy="830263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>
                <a:solidFill>
                  <a:schemeClr val="tx2"/>
                </a:solidFill>
                <a:latin typeface="Calibri" pitchFamily="34" charset="0"/>
              </a:rPr>
              <a:t>Dózis =</a:t>
            </a:r>
          </a:p>
          <a:p>
            <a:r>
              <a:rPr lang="hu-HU" sz="2400" b="1">
                <a:solidFill>
                  <a:schemeClr val="tx2"/>
                </a:solidFill>
                <a:latin typeface="Calibri" pitchFamily="34" charset="0"/>
              </a:rPr>
              <a:t>Dózis (F) X Tsúly (Gy) / Tsúly (F)</a:t>
            </a:r>
            <a:endParaRPr lang="en-US" sz="2400" b="1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KERPEL-FRONIUS S.</a:t>
            </a:r>
            <a:endParaRPr lang="en-US"/>
          </a:p>
        </p:txBody>
      </p:sp>
      <p:sp>
        <p:nvSpPr>
          <p:cNvPr id="34826" name="Szövegdoboz 11"/>
          <p:cNvSpPr txBox="1">
            <a:spLocks noChangeArrowheads="1"/>
          </p:cNvSpPr>
          <p:nvPr/>
        </p:nvSpPr>
        <p:spPr bwMode="auto">
          <a:xfrm>
            <a:off x="357188" y="3028950"/>
            <a:ext cx="8320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000">
                <a:cs typeface="Arial" charset="0"/>
              </a:rPr>
              <a:t>Az extracelluláris tér nagysága a testfelszínnel korrelál a gyermekekben</a:t>
            </a:r>
            <a:endParaRPr lang="en-US" sz="2000">
              <a:cs typeface="Arial" charset="0"/>
            </a:endParaRPr>
          </a:p>
        </p:txBody>
      </p:sp>
      <p:sp>
        <p:nvSpPr>
          <p:cNvPr id="34827" name="Téglalap 12"/>
          <p:cNvSpPr>
            <a:spLocks noChangeArrowheads="1"/>
          </p:cNvSpPr>
          <p:nvPr/>
        </p:nvSpPr>
        <p:spPr bwMode="auto">
          <a:xfrm>
            <a:off x="357188" y="4786313"/>
            <a:ext cx="557212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hu-HU" sz="2400" b="1">
                <a:cs typeface="Arial" charset="0"/>
              </a:rPr>
              <a:t>Felnőtt térfogat értékek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hu-HU" sz="2000">
                <a:cs typeface="Arial" charset="0"/>
              </a:rPr>
              <a:t>Plazma térfogat: 0,04 x l/kg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hu-HU" sz="2000">
                <a:cs typeface="Arial" charset="0"/>
              </a:rPr>
              <a:t>Vértérfogat 0,08 x l/kg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hu-HU" sz="2000">
                <a:cs typeface="Arial" charset="0"/>
              </a:rPr>
              <a:t>Extracelluláris víztérfogat: 0,2 x l/kg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hu-HU" sz="2000">
                <a:cs typeface="Arial" charset="0"/>
              </a:rPr>
              <a:t>Teljes test víztérfogat: 0,6 x l/kg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a számának hely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hu-HU" dirty="0"/>
              <a:t>KERPEL-FRONIUS </a:t>
            </a:r>
            <a:r>
              <a:rPr lang="hu-HU" dirty="0" smtClean="0"/>
              <a:t>S.      </a:t>
            </a:r>
            <a:fld id="{27A8A4D6-BD07-4377-AF8B-E0E3F7C3012B}" type="slidenum">
              <a:rPr lang="hu-HU" smtClean="0"/>
              <a:pPr>
                <a:defRPr/>
              </a:pPr>
              <a:t>11</a:t>
            </a:fld>
            <a:endParaRPr lang="hu-HU" dirty="0"/>
          </a:p>
          <a:p>
            <a:pPr algn="r">
              <a:defRPr/>
            </a:pPr>
            <a:endParaRPr lang="hu-HU" dirty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260350"/>
            <a:ext cx="7920037" cy="8651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>
                <a:solidFill>
                  <a:schemeClr val="accent1">
                    <a:lumMod val="75000"/>
                  </a:schemeClr>
                </a:solidFill>
              </a:rPr>
              <a:t>Gyógyszer hatás és a keringés viszonya gyeremekkorban</a:t>
            </a:r>
            <a:r>
              <a:rPr lang="hu-HU" sz="24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120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hu-HU" sz="120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sz="1200">
                <a:solidFill>
                  <a:schemeClr val="accent1">
                    <a:lumMod val="75000"/>
                  </a:schemeClr>
                </a:solidFill>
              </a:rPr>
              <a:t>Kerpel-Fronius Ö nyomán. Gyermekgyógyászat. Medicina, 1969</a:t>
            </a:r>
            <a:endParaRPr lang="en-US" sz="12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484313"/>
            <a:ext cx="4213225" cy="5040312"/>
          </a:xfrm>
        </p:spPr>
        <p:txBody>
          <a:bodyPr/>
          <a:lstStyle/>
          <a:p>
            <a:r>
              <a:rPr lang="hu-HU" sz="2000" b="1" smtClean="0">
                <a:latin typeface="Arial" charset="0"/>
                <a:cs typeface="Arial" charset="0"/>
              </a:rPr>
              <a:t> A perctérfogat, az oxigén fogyasztás felszín arányos, így 1 kg testsúlyra számolva a felnőtt érték kétszerese. Következésképpen a keringés gyorsabban dekompenzálódik és kompenzálódik, mint felnőttben</a:t>
            </a:r>
          </a:p>
          <a:p>
            <a:r>
              <a:rPr lang="hu-HU" sz="2000" b="1" smtClean="0">
                <a:latin typeface="Arial" charset="0"/>
                <a:cs typeface="Arial" charset="0"/>
              </a:rPr>
              <a:t>A parenterálisan adagolt készítmények felszívódása, a gyógyszerek metabolizmusa és kiválasztása nagyon gyorsan változhat a szövetekben,  szerveken átfolyó vérmennyiség függvényében</a:t>
            </a:r>
            <a:endParaRPr lang="en-US" sz="2000" b="1" smtClean="0">
              <a:latin typeface="Arial" charset="0"/>
              <a:cs typeface="Arial" charset="0"/>
            </a:endParaRPr>
          </a:p>
        </p:txBody>
      </p:sp>
      <p:pic>
        <p:nvPicPr>
          <p:cNvPr id="35844" name="Picture 4" descr="kfö36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3290" t="-1854" b="10301"/>
          <a:stretch>
            <a:fillRect/>
          </a:stretch>
        </p:blipFill>
        <p:spPr>
          <a:xfrm>
            <a:off x="4643438" y="1916113"/>
            <a:ext cx="4246562" cy="4465637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Dia számának helye 2"/>
          <p:cNvSpPr>
            <a:spLocks noGrp="1"/>
          </p:cNvSpPr>
          <p:nvPr>
            <p:ph type="sldNum" sz="quarter" idx="12"/>
          </p:nvPr>
        </p:nvSpPr>
        <p:spPr bwMode="auto">
          <a:xfrm>
            <a:off x="8286750" y="6500813"/>
            <a:ext cx="642938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fld id="{F2E4D4D1-1FB1-48AA-BDAB-72E3AA945377}" type="slidenum">
              <a:rPr lang="hu-HU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hu-HU">
              <a:solidFill>
                <a:schemeClr val="tx2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>
              <a:solidFill>
                <a:schemeClr val="tx2"/>
              </a:solidFill>
            </a:endParaRPr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88913"/>
            <a:ext cx="7772400" cy="100806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100" dirty="0">
                <a:solidFill>
                  <a:schemeClr val="accent1">
                    <a:lumMod val="75000"/>
                  </a:schemeClr>
                </a:solidFill>
              </a:rPr>
              <a:t>Kezdő dózis változtatása a beadás helye szerint  </a:t>
            </a:r>
            <a:r>
              <a:rPr lang="hu-HU" sz="14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hu-HU" sz="14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sz="1400" dirty="0" err="1">
                <a:solidFill>
                  <a:schemeClr val="accent1">
                    <a:lumMod val="75000"/>
                  </a:schemeClr>
                </a:solidFill>
              </a:rPr>
              <a:t>Bartelink</a:t>
            </a:r>
            <a:r>
              <a:rPr lang="hu-HU" sz="1400" dirty="0">
                <a:solidFill>
                  <a:schemeClr val="accent1">
                    <a:lumMod val="75000"/>
                  </a:schemeClr>
                </a:solidFill>
              </a:rPr>
              <a:t> et </a:t>
            </a:r>
            <a:r>
              <a:rPr lang="hu-HU" sz="1400" dirty="0" err="1">
                <a:solidFill>
                  <a:schemeClr val="accent1">
                    <a:lumMod val="75000"/>
                  </a:schemeClr>
                </a:solidFill>
              </a:rPr>
              <a:t>al</a:t>
            </a:r>
            <a:r>
              <a:rPr lang="hu-HU" sz="14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hu-HU" sz="1400" dirty="0" err="1">
                <a:solidFill>
                  <a:schemeClr val="accent1">
                    <a:lumMod val="75000"/>
                  </a:schemeClr>
                </a:solidFill>
              </a:rPr>
              <a:t>Clin</a:t>
            </a:r>
            <a:r>
              <a:rPr lang="hu-HU" sz="1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1400" dirty="0" err="1">
                <a:solidFill>
                  <a:schemeClr val="accent1">
                    <a:lumMod val="75000"/>
                  </a:schemeClr>
                </a:solidFill>
              </a:rPr>
              <a:t>Pharmacokinet</a:t>
            </a:r>
            <a:r>
              <a:rPr lang="hu-HU" sz="1400" dirty="0">
                <a:solidFill>
                  <a:schemeClr val="accent1">
                    <a:lumMod val="75000"/>
                  </a:schemeClr>
                </a:solidFill>
              </a:rPr>
              <a:t> 45:1077, 2006</a:t>
            </a:r>
            <a:endParaRPr lang="en-US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23850" y="1341438"/>
            <a:ext cx="4392613" cy="33877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400" b="1" i="1">
                <a:solidFill>
                  <a:srgbClr val="FF0000"/>
                </a:solidFill>
                <a:latin typeface="Calibri" pitchFamily="34" charset="0"/>
              </a:rPr>
              <a:t>Orális &lt; 2 hét alatt</a:t>
            </a:r>
          </a:p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Változó abszorpció pH szerint</a:t>
            </a:r>
          </a:p>
          <a:p>
            <a:pPr>
              <a:buFontTx/>
              <a:buChar char="•"/>
            </a:pPr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Sav érzékeny vegyületek </a:t>
            </a:r>
          </a:p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felszívódása fokozott, enyhe savaké csökken</a:t>
            </a:r>
          </a:p>
          <a:p>
            <a:pPr>
              <a:buFontTx/>
              <a:buChar char="•"/>
            </a:pPr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Bélhám enzimek éretlenek, csökkent felszívódás </a:t>
            </a:r>
          </a:p>
          <a:p>
            <a:pPr>
              <a:buFontTx/>
              <a:buChar char="•"/>
            </a:pPr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Lassú gyomor és bél perisztaltika</a:t>
            </a:r>
            <a:endParaRPr lang="en-US" sz="2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5003800" y="1628775"/>
            <a:ext cx="3816350" cy="15621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400" b="1" i="1">
                <a:solidFill>
                  <a:srgbClr val="FF0000"/>
                </a:solidFill>
                <a:latin typeface="Calibri" pitchFamily="34" charset="0"/>
              </a:rPr>
              <a:t>Orális &gt; 2 hét felett</a:t>
            </a:r>
          </a:p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Megfelelő, gyerekbarát adagolási forma kidolgozása döntő</a:t>
            </a:r>
            <a:endParaRPr lang="en-US" sz="2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6869" name="Text Box 7"/>
          <p:cNvSpPr txBox="1">
            <a:spLocks noChangeArrowheads="1"/>
          </p:cNvSpPr>
          <p:nvPr/>
        </p:nvSpPr>
        <p:spPr bwMode="auto">
          <a:xfrm>
            <a:off x="4932363" y="3789363"/>
            <a:ext cx="2693987" cy="120015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 i="1">
                <a:solidFill>
                  <a:schemeClr val="tx2"/>
                </a:solidFill>
                <a:latin typeface="Calibri" pitchFamily="34" charset="0"/>
              </a:rPr>
              <a:t> Percutan adagolás </a:t>
            </a:r>
          </a:p>
          <a:p>
            <a:r>
              <a:rPr lang="hu-HU" sz="2400" b="1" i="1">
                <a:solidFill>
                  <a:schemeClr val="tx2"/>
                </a:solidFill>
                <a:latin typeface="Calibri" pitchFamily="34" charset="0"/>
              </a:rPr>
              <a:t>&lt; 1 év alatt</a:t>
            </a:r>
          </a:p>
          <a:p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Fokozott abszorpció</a:t>
            </a:r>
          </a:p>
        </p:txBody>
      </p:sp>
      <p:sp>
        <p:nvSpPr>
          <p:cNvPr id="36870" name="Text Box 8"/>
          <p:cNvSpPr txBox="1">
            <a:spLocks noChangeArrowheads="1"/>
          </p:cNvSpPr>
          <p:nvPr/>
        </p:nvSpPr>
        <p:spPr bwMode="auto">
          <a:xfrm>
            <a:off x="5003800" y="5229225"/>
            <a:ext cx="2847975" cy="120015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 i="1">
                <a:solidFill>
                  <a:schemeClr val="tx2"/>
                </a:solidFill>
                <a:latin typeface="Calibri" pitchFamily="34" charset="0"/>
              </a:rPr>
              <a:t>&gt; Percutan adagolás </a:t>
            </a:r>
          </a:p>
          <a:p>
            <a:pPr>
              <a:buFont typeface="Wingdings" pitchFamily="2" charset="2"/>
              <a:buNone/>
            </a:pPr>
            <a:r>
              <a:rPr lang="hu-HU" sz="2400" b="1" i="1">
                <a:solidFill>
                  <a:schemeClr val="tx2"/>
                </a:solidFill>
                <a:latin typeface="Calibri" pitchFamily="34" charset="0"/>
              </a:rPr>
              <a:t>1 év felett</a:t>
            </a:r>
          </a:p>
          <a:p>
            <a:pPr>
              <a:buFont typeface="Wingdings" pitchFamily="2" charset="2"/>
              <a:buNone/>
            </a:pPr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Felnőtthöz hasonló</a:t>
            </a:r>
            <a:endParaRPr lang="en-US" sz="240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36871" name="AutoShape 9"/>
          <p:cNvSpPr>
            <a:spLocks noChangeArrowheads="1"/>
          </p:cNvSpPr>
          <p:nvPr/>
        </p:nvSpPr>
        <p:spPr bwMode="auto">
          <a:xfrm>
            <a:off x="4356100" y="2852738"/>
            <a:ext cx="647700" cy="287337"/>
          </a:xfrm>
          <a:prstGeom prst="rightArrow">
            <a:avLst>
              <a:gd name="adj1" fmla="val 50000"/>
              <a:gd name="adj2" fmla="val 5635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6872" name="Text Box 15"/>
          <p:cNvSpPr txBox="1">
            <a:spLocks noChangeArrowheads="1"/>
          </p:cNvSpPr>
          <p:nvPr/>
        </p:nvSpPr>
        <p:spPr bwMode="auto">
          <a:xfrm>
            <a:off x="428625" y="4786313"/>
            <a:ext cx="3211513" cy="15621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400" b="1" i="1">
                <a:solidFill>
                  <a:schemeClr val="tx2"/>
                </a:solidFill>
                <a:latin typeface="Calibri" pitchFamily="34" charset="0"/>
              </a:rPr>
              <a:t> Percutan adagolás </a:t>
            </a:r>
          </a:p>
          <a:p>
            <a:r>
              <a:rPr lang="hu-HU" sz="2400" b="1" i="1">
                <a:solidFill>
                  <a:schemeClr val="tx2"/>
                </a:solidFill>
                <a:latin typeface="Calibri" pitchFamily="34" charset="0"/>
              </a:rPr>
              <a:t>&lt; 2 hét alatt</a:t>
            </a:r>
          </a:p>
          <a:p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Nagy abszorpció miatt</a:t>
            </a:r>
          </a:p>
          <a:p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nem javasolt</a:t>
            </a:r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KERPEL-FRONIUS S.</a:t>
            </a:r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hu-HU"/>
              <a:t>KERPEL-FRONIUS S: gyermetanf07/kftanf07     </a:t>
            </a:r>
            <a:fld id="{B818E0A8-806F-4858-97B4-6CD9CBCBB662}" type="slidenum">
              <a:rPr lang="hu-HU"/>
              <a:pPr>
                <a:defRPr/>
              </a:pPr>
              <a:t>13</a:t>
            </a:fld>
            <a:endParaRPr lang="hu-HU"/>
          </a:p>
          <a:p>
            <a:pPr algn="r">
              <a:defRPr/>
            </a:pPr>
            <a:endParaRPr lang="hu-HU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800">
                <a:solidFill>
                  <a:schemeClr val="accent1">
                    <a:lumMod val="75000"/>
                  </a:schemeClr>
                </a:solidFill>
              </a:rPr>
              <a:t>Citokróm P450 izoenzimek által metabolizált gyógyszerek százalékos megoszlása</a:t>
            </a: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en-US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1400">
                <a:solidFill>
                  <a:schemeClr val="accent1">
                    <a:lumMod val="75000"/>
                  </a:schemeClr>
                </a:solidFill>
              </a:rPr>
              <a:t>Johnson et al. nyomán: Orvostd. Sz., 7: 49, 2000. </a:t>
            </a:r>
          </a:p>
        </p:txBody>
      </p:sp>
      <p:graphicFrame>
        <p:nvGraphicFramePr>
          <p:cNvPr id="21506" name="Object 2"/>
          <p:cNvGraphicFramePr>
            <a:graphicFrameLocks noChangeAspect="1"/>
          </p:cNvGraphicFramePr>
          <p:nvPr>
            <p:ph type="chart" idx="1"/>
          </p:nvPr>
        </p:nvGraphicFramePr>
        <p:xfrm>
          <a:off x="827088" y="1628775"/>
          <a:ext cx="7315200" cy="4006850"/>
        </p:xfrm>
        <a:graphic>
          <a:graphicData uri="http://schemas.openxmlformats.org/presentationml/2006/ole">
            <p:oleObj spid="_x0000_s21506" name="Diagram" r:id="rId3" imgW="9324992" imgH="5162685" progId="MSGraph.Chart.8">
              <p:embed followColorScheme="full"/>
            </p:oleObj>
          </a:graphicData>
        </a:graphic>
      </p:graphicFrame>
      <p:sp>
        <p:nvSpPr>
          <p:cNvPr id="21509" name="Text Box 4"/>
          <p:cNvSpPr txBox="1">
            <a:spLocks noChangeArrowheads="1"/>
          </p:cNvSpPr>
          <p:nvPr/>
        </p:nvSpPr>
        <p:spPr bwMode="auto">
          <a:xfrm>
            <a:off x="304800" y="5537200"/>
            <a:ext cx="86487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>
                <a:latin typeface="Calibri" pitchFamily="34" charset="0"/>
              </a:rPr>
              <a:t>Az egyes izoenzimek szubsztrát-specificitása alacsony, számos gyógyszert</a:t>
            </a:r>
          </a:p>
          <a:p>
            <a:pPr eaLnBrk="0" hangingPunct="0"/>
            <a:r>
              <a:rPr lang="en-US">
                <a:latin typeface="Calibri" pitchFamily="34" charset="0"/>
              </a:rPr>
              <a:t>több CYP izoenzim is metabolizál.</a:t>
            </a:r>
          </a:p>
          <a:p>
            <a:pPr eaLnBrk="0" hangingPunct="0"/>
            <a:r>
              <a:rPr lang="en-US">
                <a:latin typeface="Calibri" pitchFamily="34" charset="0"/>
              </a:rPr>
              <a:t>CYP3A nagy mennyiségben fordul elő extrahepatikusan, pl. bélhámban 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ia számának helye 2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 algn="l">
              <a:defRPr/>
            </a:pPr>
            <a:r>
              <a:rPr lang="hu-H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KERPEL-FRONIUS S: gyermetanf07/kftanf07     </a:t>
            </a:r>
            <a:fld id="{40489B02-C314-498B-998E-4E091CBD25DA}" type="slidenum">
              <a:rPr lang="hu-H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l">
                <a:defRPr/>
              </a:pPr>
              <a:t>14</a:t>
            </a:fld>
            <a:endParaRPr lang="hu-H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  <a:p>
            <a:pPr>
              <a:defRPr/>
            </a:pPr>
            <a:endParaRPr lang="hu-H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>
          <a:xfrm>
            <a:off x="323850" y="188913"/>
            <a:ext cx="8532813" cy="9366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>
                <a:solidFill>
                  <a:schemeClr val="accent1">
                    <a:lumMod val="75000"/>
                  </a:schemeClr>
                </a:solidFill>
              </a:rPr>
              <a:t>Citokróm expresszió/aktivitás felnőtthöz viszonyítva, 0-12 év között </a:t>
            </a:r>
            <a:r>
              <a:rPr lang="hu-HU" sz="140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hu-HU" sz="140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sz="1400">
                <a:solidFill>
                  <a:schemeClr val="accent1">
                    <a:lumMod val="75000"/>
                  </a:schemeClr>
                </a:solidFill>
              </a:rPr>
              <a:t>Johnson TN et al. Clin Pharmacokin 45:931-56, 2006</a:t>
            </a:r>
            <a:endParaRPr lang="en-US" sz="140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250825" y="1274763"/>
          <a:ext cx="8642350" cy="5178425"/>
        </p:xfrm>
        <a:graphic>
          <a:graphicData uri="http://schemas.openxmlformats.org/presentationml/2006/ole">
            <p:oleObj spid="_x0000_s22530" name="Photo Editor fénykép" r:id="rId3" imgW="4858428" imgH="3914286" progId="">
              <p:embed/>
            </p:oleObj>
          </a:graphicData>
        </a:graphic>
      </p:graphicFrame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3133725" y="1808163"/>
            <a:ext cx="1230313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>
                <a:solidFill>
                  <a:schemeClr val="accent2"/>
                </a:solidFill>
                <a:latin typeface="Calibri" pitchFamily="34" charset="0"/>
              </a:rPr>
              <a:t>CYP 1A2</a:t>
            </a:r>
            <a:endParaRPr lang="en-U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2534" name="Text Box 7"/>
          <p:cNvSpPr txBox="1">
            <a:spLocks noChangeArrowheads="1"/>
          </p:cNvSpPr>
          <p:nvPr/>
        </p:nvSpPr>
        <p:spPr bwMode="auto">
          <a:xfrm>
            <a:off x="3060700" y="2960688"/>
            <a:ext cx="1244600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>
                <a:solidFill>
                  <a:schemeClr val="accent2"/>
                </a:solidFill>
                <a:latin typeface="Calibri" pitchFamily="34" charset="0"/>
              </a:rPr>
              <a:t>CYP 2C8</a:t>
            </a:r>
            <a:endParaRPr lang="en-U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2535" name="Text Box 8"/>
          <p:cNvSpPr txBox="1">
            <a:spLocks noChangeArrowheads="1"/>
          </p:cNvSpPr>
          <p:nvPr/>
        </p:nvSpPr>
        <p:spPr bwMode="auto">
          <a:xfrm>
            <a:off x="3128963" y="5624513"/>
            <a:ext cx="1230312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>
                <a:solidFill>
                  <a:schemeClr val="accent2"/>
                </a:solidFill>
                <a:latin typeface="Calibri" pitchFamily="34" charset="0"/>
              </a:rPr>
              <a:t>CYP 2E1</a:t>
            </a:r>
            <a:endParaRPr lang="en-U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2536" name="Text Box 9"/>
          <p:cNvSpPr txBox="1">
            <a:spLocks noChangeArrowheads="1"/>
          </p:cNvSpPr>
          <p:nvPr/>
        </p:nvSpPr>
        <p:spPr bwMode="auto">
          <a:xfrm>
            <a:off x="2987675" y="4256088"/>
            <a:ext cx="1385888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>
                <a:solidFill>
                  <a:schemeClr val="accent2"/>
                </a:solidFill>
                <a:latin typeface="Calibri" pitchFamily="34" charset="0"/>
              </a:rPr>
              <a:t>CYP 2C19</a:t>
            </a:r>
            <a:endParaRPr lang="en-U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2537" name="Text Box 10"/>
          <p:cNvSpPr txBox="1">
            <a:spLocks noChangeArrowheads="1"/>
          </p:cNvSpPr>
          <p:nvPr/>
        </p:nvSpPr>
        <p:spPr bwMode="auto">
          <a:xfrm>
            <a:off x="7046913" y="5553075"/>
            <a:ext cx="1089025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>
                <a:solidFill>
                  <a:schemeClr val="accent2"/>
                </a:solidFill>
                <a:latin typeface="Calibri" pitchFamily="34" charset="0"/>
              </a:rPr>
              <a:t>CYP 3A</a:t>
            </a:r>
            <a:endParaRPr lang="en-U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2538" name="Text Box 11"/>
          <p:cNvSpPr txBox="1">
            <a:spLocks noChangeArrowheads="1"/>
          </p:cNvSpPr>
          <p:nvPr/>
        </p:nvSpPr>
        <p:spPr bwMode="auto">
          <a:xfrm>
            <a:off x="7038975" y="1808163"/>
            <a:ext cx="1230313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>
                <a:solidFill>
                  <a:schemeClr val="accent2"/>
                </a:solidFill>
                <a:latin typeface="Calibri" pitchFamily="34" charset="0"/>
              </a:rPr>
              <a:t>CYP 2B6</a:t>
            </a:r>
            <a:endParaRPr lang="en-U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2539" name="Text Box 12"/>
          <p:cNvSpPr txBox="1">
            <a:spLocks noChangeArrowheads="1"/>
          </p:cNvSpPr>
          <p:nvPr/>
        </p:nvSpPr>
        <p:spPr bwMode="auto">
          <a:xfrm>
            <a:off x="6951663" y="4256088"/>
            <a:ext cx="1244600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>
                <a:solidFill>
                  <a:schemeClr val="accent2"/>
                </a:solidFill>
                <a:latin typeface="Calibri" pitchFamily="34" charset="0"/>
              </a:rPr>
              <a:t>CYP 2D6</a:t>
            </a:r>
            <a:endParaRPr lang="en-U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2540" name="Text Box 13"/>
          <p:cNvSpPr txBox="1">
            <a:spLocks noChangeArrowheads="1"/>
          </p:cNvSpPr>
          <p:nvPr/>
        </p:nvSpPr>
        <p:spPr bwMode="auto">
          <a:xfrm>
            <a:off x="7026275" y="3032125"/>
            <a:ext cx="1244600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>
                <a:solidFill>
                  <a:schemeClr val="accent2"/>
                </a:solidFill>
                <a:latin typeface="Calibri" pitchFamily="34" charset="0"/>
              </a:rPr>
              <a:t>CYP 2C9</a:t>
            </a:r>
            <a:endParaRPr lang="en-US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22541" name="AutoShape 14"/>
          <p:cNvSpPr>
            <a:spLocks noChangeArrowheads="1"/>
          </p:cNvSpPr>
          <p:nvPr/>
        </p:nvSpPr>
        <p:spPr bwMode="auto">
          <a:xfrm>
            <a:off x="107950" y="6553200"/>
            <a:ext cx="295275" cy="188913"/>
          </a:xfrm>
          <a:prstGeom prst="diamond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2542" name="Text Box 15"/>
          <p:cNvSpPr txBox="1">
            <a:spLocks noChangeArrowheads="1"/>
          </p:cNvSpPr>
          <p:nvPr/>
        </p:nvSpPr>
        <p:spPr bwMode="auto">
          <a:xfrm>
            <a:off x="403225" y="6442075"/>
            <a:ext cx="3879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latin typeface="Calibri" pitchFamily="34" charset="0"/>
              </a:rPr>
              <a:t>In vitro adat, computer szimuláció</a:t>
            </a:r>
            <a:endParaRPr lang="en-US" b="1">
              <a:latin typeface="Calibri" pitchFamily="34" charset="0"/>
            </a:endParaRPr>
          </a:p>
        </p:txBody>
      </p:sp>
      <p:sp>
        <p:nvSpPr>
          <p:cNvPr id="15" name="Élőláb helye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KERPEL-FRONIUS S.</a:t>
            </a:r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Dia számának helye 2"/>
          <p:cNvSpPr>
            <a:spLocks noGrp="1"/>
          </p:cNvSpPr>
          <p:nvPr>
            <p:ph type="sldNum" sz="quarter" idx="12"/>
          </p:nvPr>
        </p:nvSpPr>
        <p:spPr bwMode="auto">
          <a:xfrm>
            <a:off x="8143875" y="6564313"/>
            <a:ext cx="757238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fld id="{581B3121-2023-492E-8FCD-22B060DDEC20}" type="slidenum">
              <a:rPr lang="hu-HU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hu-HU">
              <a:solidFill>
                <a:schemeClr val="tx2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>
              <a:solidFill>
                <a:schemeClr val="tx2"/>
              </a:solidFill>
            </a:endParaRP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>
          <a:xfrm>
            <a:off x="684213" y="188913"/>
            <a:ext cx="7772400" cy="100806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>
                <a:solidFill>
                  <a:schemeClr val="accent1">
                    <a:lumMod val="75000"/>
                  </a:schemeClr>
                </a:solidFill>
              </a:rPr>
              <a:t>Kezdő dózis: májban metabolizálódó gyógyszerek esetén </a:t>
            </a:r>
            <a:r>
              <a:rPr lang="hu-HU" sz="140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hu-HU" sz="140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sz="1400">
                <a:solidFill>
                  <a:schemeClr val="accent1">
                    <a:lumMod val="75000"/>
                  </a:schemeClr>
                </a:solidFill>
              </a:rPr>
              <a:t>Bartelink et al. Clin Pharmacokinet 45:1077, 2006</a:t>
            </a:r>
            <a:endParaRPr lang="en-US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963" name="Text Box 5"/>
          <p:cNvSpPr txBox="1">
            <a:spLocks noChangeArrowheads="1"/>
          </p:cNvSpPr>
          <p:nvPr/>
        </p:nvSpPr>
        <p:spPr bwMode="auto">
          <a:xfrm>
            <a:off x="323850" y="1292225"/>
            <a:ext cx="3114675" cy="1200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 i="1">
                <a:solidFill>
                  <a:srgbClr val="FF0000"/>
                </a:solidFill>
                <a:latin typeface="Calibri" pitchFamily="34" charset="0"/>
              </a:rPr>
              <a:t>&lt; 2 hó alatt</a:t>
            </a:r>
          </a:p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Éretlen enzimek</a:t>
            </a:r>
          </a:p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Alacsony metabolizmus</a:t>
            </a:r>
            <a:endParaRPr lang="en-US" sz="2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40964" name="Text Box 6"/>
          <p:cNvSpPr txBox="1">
            <a:spLocks noChangeArrowheads="1"/>
          </p:cNvSpPr>
          <p:nvPr/>
        </p:nvSpPr>
        <p:spPr bwMode="auto">
          <a:xfrm>
            <a:off x="4284663" y="1268413"/>
            <a:ext cx="3305175" cy="1196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Dózis = alacsony dózis</a:t>
            </a:r>
          </a:p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Terápiás gyógyszer </a:t>
            </a:r>
          </a:p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monitorozás</a:t>
            </a:r>
            <a:endParaRPr lang="en-US" sz="2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40965" name="Text Box 7"/>
          <p:cNvSpPr txBox="1">
            <a:spLocks noChangeArrowheads="1"/>
          </p:cNvSpPr>
          <p:nvPr/>
        </p:nvSpPr>
        <p:spPr bwMode="auto">
          <a:xfrm>
            <a:off x="323850" y="2636838"/>
            <a:ext cx="3673475" cy="1200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 i="1">
                <a:solidFill>
                  <a:schemeClr val="tx2"/>
                </a:solidFill>
                <a:latin typeface="Calibri" pitchFamily="34" charset="0"/>
              </a:rPr>
              <a:t>2 - 6 hó</a:t>
            </a:r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 </a:t>
            </a:r>
          </a:p>
          <a:p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Még nem teljesen érett, de</a:t>
            </a:r>
          </a:p>
          <a:p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már jelentős enzim aktivitás</a:t>
            </a:r>
            <a:endParaRPr lang="en-US" sz="240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40966" name="Text Box 8"/>
          <p:cNvSpPr txBox="1">
            <a:spLocks noChangeArrowheads="1"/>
          </p:cNvSpPr>
          <p:nvPr/>
        </p:nvSpPr>
        <p:spPr bwMode="auto">
          <a:xfrm>
            <a:off x="4557713" y="2786063"/>
            <a:ext cx="4014787" cy="830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Dózis =</a:t>
            </a:r>
          </a:p>
          <a:p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Dózis (F) X Tsúly (Gy) / Tsúly (F)</a:t>
            </a:r>
            <a:endParaRPr lang="en-US" sz="240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40967" name="Text Box 11"/>
          <p:cNvSpPr txBox="1">
            <a:spLocks noChangeArrowheads="1"/>
          </p:cNvSpPr>
          <p:nvPr/>
        </p:nvSpPr>
        <p:spPr bwMode="auto">
          <a:xfrm>
            <a:off x="323850" y="3933825"/>
            <a:ext cx="3178175" cy="1570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 i="1">
                <a:latin typeface="Calibri" pitchFamily="34" charset="0"/>
              </a:rPr>
              <a:t> &gt; 6 hó felett</a:t>
            </a:r>
          </a:p>
          <a:p>
            <a:r>
              <a:rPr lang="hu-HU" sz="2400">
                <a:latin typeface="Calibri" pitchFamily="34" charset="0"/>
              </a:rPr>
              <a:t>Csaknem érett enzimek</a:t>
            </a:r>
          </a:p>
          <a:p>
            <a:r>
              <a:rPr lang="hu-HU" sz="2400">
                <a:latin typeface="Calibri" pitchFamily="34" charset="0"/>
              </a:rPr>
              <a:t>UGT vagy CYP2D6 függő</a:t>
            </a:r>
          </a:p>
          <a:p>
            <a:r>
              <a:rPr lang="hu-HU" sz="2400">
                <a:latin typeface="Calibri" pitchFamily="34" charset="0"/>
              </a:rPr>
              <a:t>metabolizmus</a:t>
            </a:r>
            <a:endParaRPr lang="hu-HU" sz="2400" b="1" i="1">
              <a:latin typeface="Calibri" pitchFamily="34" charset="0"/>
            </a:endParaRPr>
          </a:p>
        </p:txBody>
      </p:sp>
      <p:sp>
        <p:nvSpPr>
          <p:cNvPr id="40968" name="Text Box 12"/>
          <p:cNvSpPr txBox="1">
            <a:spLocks noChangeArrowheads="1"/>
          </p:cNvSpPr>
          <p:nvPr/>
        </p:nvSpPr>
        <p:spPr bwMode="auto">
          <a:xfrm>
            <a:off x="323850" y="5621338"/>
            <a:ext cx="4105275" cy="10779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400" b="1" i="1">
                <a:latin typeface="Calibri" pitchFamily="34" charset="0"/>
              </a:rPr>
              <a:t>6 hó felett</a:t>
            </a:r>
          </a:p>
          <a:p>
            <a:r>
              <a:rPr lang="hu-HU" sz="2000">
                <a:cs typeface="Arial" charset="0"/>
              </a:rPr>
              <a:t>Egyéb metabolizmus: máj nagy-ság és véráramlás tfszín arányos.</a:t>
            </a:r>
          </a:p>
        </p:txBody>
      </p:sp>
      <p:sp>
        <p:nvSpPr>
          <p:cNvPr id="40969" name="AutoShape 14"/>
          <p:cNvSpPr>
            <a:spLocks noChangeArrowheads="1"/>
          </p:cNvSpPr>
          <p:nvPr/>
        </p:nvSpPr>
        <p:spPr bwMode="auto">
          <a:xfrm>
            <a:off x="3708400" y="1628775"/>
            <a:ext cx="576263" cy="287338"/>
          </a:xfrm>
          <a:prstGeom prst="rightArrow">
            <a:avLst>
              <a:gd name="adj1" fmla="val 50000"/>
              <a:gd name="adj2" fmla="val 50138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0970" name="AutoShape 15"/>
          <p:cNvSpPr>
            <a:spLocks noChangeArrowheads="1"/>
          </p:cNvSpPr>
          <p:nvPr/>
        </p:nvSpPr>
        <p:spPr bwMode="auto">
          <a:xfrm>
            <a:off x="3571875" y="4206875"/>
            <a:ext cx="784225" cy="368300"/>
          </a:xfrm>
          <a:prstGeom prst="rightArrow">
            <a:avLst>
              <a:gd name="adj1" fmla="val 50000"/>
              <a:gd name="adj2" fmla="val 31348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0971" name="Text Box 16"/>
          <p:cNvSpPr txBox="1">
            <a:spLocks noChangeArrowheads="1"/>
          </p:cNvSpPr>
          <p:nvPr/>
        </p:nvSpPr>
        <p:spPr bwMode="auto">
          <a:xfrm>
            <a:off x="4356100" y="3929063"/>
            <a:ext cx="4014788" cy="830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>
                <a:latin typeface="Calibri" pitchFamily="34" charset="0"/>
              </a:rPr>
              <a:t>Dózis =</a:t>
            </a:r>
          </a:p>
          <a:p>
            <a:r>
              <a:rPr lang="hu-HU" sz="2400">
                <a:latin typeface="Calibri" pitchFamily="34" charset="0"/>
              </a:rPr>
              <a:t>Dózis (F) X Tsúly (Gy) / Tsúly (F)</a:t>
            </a:r>
            <a:endParaRPr lang="en-US" sz="2400">
              <a:latin typeface="Calibri" pitchFamily="34" charset="0"/>
            </a:endParaRPr>
          </a:p>
        </p:txBody>
      </p:sp>
      <p:sp>
        <p:nvSpPr>
          <p:cNvPr id="40972" name="Text Box 17"/>
          <p:cNvSpPr txBox="1">
            <a:spLocks noChangeArrowheads="1"/>
          </p:cNvSpPr>
          <p:nvPr/>
        </p:nvSpPr>
        <p:spPr bwMode="auto">
          <a:xfrm>
            <a:off x="4729163" y="4930775"/>
            <a:ext cx="4321175" cy="1570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>
                <a:latin typeface="Calibri" pitchFamily="34" charset="0"/>
              </a:rPr>
              <a:t>Dózis =</a:t>
            </a:r>
          </a:p>
          <a:p>
            <a:r>
              <a:rPr lang="hu-HU" sz="2400">
                <a:latin typeface="Calibri" pitchFamily="34" charset="0"/>
              </a:rPr>
              <a:t>Dózis (F) X Tfszín (Gy) / Tfszín (F)</a:t>
            </a:r>
          </a:p>
          <a:p>
            <a:r>
              <a:rPr lang="hu-HU" sz="2400">
                <a:latin typeface="Calibri" pitchFamily="34" charset="0"/>
              </a:rPr>
              <a:t>(Tsúly alapján gyszer clearance </a:t>
            </a:r>
          </a:p>
          <a:p>
            <a:r>
              <a:rPr lang="hu-HU" sz="2400">
                <a:latin typeface="Calibri" pitchFamily="34" charset="0"/>
              </a:rPr>
              <a:t>Gyerek &gt; felnőtt (alul dozirozás!!)</a:t>
            </a:r>
            <a:endParaRPr lang="en-US" sz="2400">
              <a:latin typeface="Calibri" pitchFamily="34" charset="0"/>
            </a:endParaRPr>
          </a:p>
        </p:txBody>
      </p:sp>
      <p:sp>
        <p:nvSpPr>
          <p:cNvPr id="40973" name="AutoShape 18"/>
          <p:cNvSpPr>
            <a:spLocks noChangeArrowheads="1"/>
          </p:cNvSpPr>
          <p:nvPr/>
        </p:nvSpPr>
        <p:spPr bwMode="auto">
          <a:xfrm>
            <a:off x="4357688" y="5786438"/>
            <a:ext cx="428625" cy="377825"/>
          </a:xfrm>
          <a:prstGeom prst="rightArrow">
            <a:avLst>
              <a:gd name="adj1" fmla="val 50000"/>
              <a:gd name="adj2" fmla="val 3135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0974" name="AutoShape 19"/>
          <p:cNvSpPr>
            <a:spLocks noChangeArrowheads="1"/>
          </p:cNvSpPr>
          <p:nvPr/>
        </p:nvSpPr>
        <p:spPr bwMode="auto">
          <a:xfrm>
            <a:off x="3995738" y="3141663"/>
            <a:ext cx="576262" cy="287337"/>
          </a:xfrm>
          <a:prstGeom prst="rightArrow">
            <a:avLst>
              <a:gd name="adj1" fmla="val 50000"/>
              <a:gd name="adj2" fmla="val 50138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6" name="Élőláb helye 15"/>
          <p:cNvSpPr>
            <a:spLocks noGrp="1"/>
          </p:cNvSpPr>
          <p:nvPr>
            <p:ph type="ftr" sz="quarter" idx="11"/>
          </p:nvPr>
        </p:nvSpPr>
        <p:spPr>
          <a:xfrm>
            <a:off x="5386388" y="648493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en-US" dirty="0"/>
              <a:t>KERPEL-FRONIUS S.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hu-HU"/>
              <a:t>KERPEL-FRONIUS S: gyermetanf07/kftanf07     </a:t>
            </a:r>
            <a:fld id="{D686609A-565D-44E9-9975-15517F7819FD}" type="slidenum">
              <a:rPr lang="hu-HU"/>
              <a:pPr>
                <a:defRPr/>
              </a:pPr>
              <a:t>16</a:t>
            </a:fld>
            <a:endParaRPr lang="hu-HU"/>
          </a:p>
          <a:p>
            <a:pPr algn="r">
              <a:defRPr/>
            </a:pPr>
            <a:endParaRPr lang="hu-HU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600">
                <a:solidFill>
                  <a:schemeClr val="accent1">
                    <a:lumMod val="75000"/>
                  </a:schemeClr>
                </a:solidFill>
              </a:rPr>
              <a:t>Glomeruláris filtrációs ráta változása az életkorral</a:t>
            </a:r>
            <a:endParaRPr lang="en-US" sz="360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23554" name="Object 2"/>
          <p:cNvGraphicFramePr>
            <a:graphicFrameLocks noChangeAspect="1"/>
          </p:cNvGraphicFramePr>
          <p:nvPr>
            <p:ph type="chart" idx="1"/>
          </p:nvPr>
        </p:nvGraphicFramePr>
        <p:xfrm>
          <a:off x="685800" y="1981200"/>
          <a:ext cx="7772400" cy="4400550"/>
        </p:xfrm>
        <a:graphic>
          <a:graphicData uri="http://schemas.openxmlformats.org/presentationml/2006/ole">
            <p:oleObj spid="_x0000_s23554" name="Diagram" r:id="rId3" imgW="7772400" imgH="4114800" progId="MSGraph.Chart.8">
              <p:embed followColorScheme="full"/>
            </p:oleObj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Dia számának helye 3"/>
          <p:cNvSpPr>
            <a:spLocks noGrp="1"/>
          </p:cNvSpPr>
          <p:nvPr>
            <p:ph type="sldNum" sz="quarter" idx="12"/>
          </p:nvPr>
        </p:nvSpPr>
        <p:spPr bwMode="auto">
          <a:xfrm>
            <a:off x="8215313" y="6492875"/>
            <a:ext cx="614362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fld id="{4429E76E-838A-4CC6-AF68-624CA085892D}" type="slidenum">
              <a:rPr lang="hu-HU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hu-HU">
              <a:solidFill>
                <a:schemeClr val="tx2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>
              <a:solidFill>
                <a:schemeClr val="tx2"/>
              </a:solidFill>
            </a:endParaRPr>
          </a:p>
        </p:txBody>
      </p:sp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563688"/>
            <a:ext cx="7772400" cy="38163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Vesén keresztül kiválasztott gyógyszer mennyisége függ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Glomeruláris flitrációtól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Tubuláris kiválasztástól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Tubuláris reabszorpciótól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Vesén átáramló vér mennyiségétől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Schwartz formula javasolt a GFR kiszámolására szérum kreatinin alapján 12 éves korig, ezután a felnőttekre kidolgozott Cockcroft-Gault formula használható</a:t>
            </a:r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44035" name="Text Box 4"/>
          <p:cNvSpPr txBox="1">
            <a:spLocks noChangeArrowheads="1"/>
          </p:cNvSpPr>
          <p:nvPr/>
        </p:nvSpPr>
        <p:spPr bwMode="auto">
          <a:xfrm>
            <a:off x="395288" y="5446713"/>
            <a:ext cx="79613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000">
                <a:cs typeface="Arial" charset="0"/>
              </a:rPr>
              <a:t>Schwartz formula  GFR = k x Thossz / kreatinin plazma koncentráció</a:t>
            </a:r>
          </a:p>
          <a:p>
            <a:r>
              <a:rPr lang="hu-HU" sz="2000">
                <a:cs typeface="Arial" charset="0"/>
              </a:rPr>
              <a:t>k= konstans, mely a vizelet kreatinin kiválasztás és a test nagyság </a:t>
            </a:r>
          </a:p>
          <a:p>
            <a:r>
              <a:rPr lang="hu-HU" sz="2000">
                <a:cs typeface="Arial" charset="0"/>
              </a:rPr>
              <a:t>közötti viszonyt fejezi ki</a:t>
            </a:r>
            <a:endParaRPr lang="en-US" sz="2000">
              <a:cs typeface="Arial" charset="0"/>
            </a:endParaRP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title"/>
          </p:nvPr>
        </p:nvSpPr>
        <p:spPr>
          <a:xfrm>
            <a:off x="323850" y="339725"/>
            <a:ext cx="8532813" cy="9366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>
                <a:solidFill>
                  <a:schemeClr val="accent1">
                    <a:lumMod val="75000"/>
                  </a:schemeClr>
                </a:solidFill>
              </a:rPr>
              <a:t>Vesén keresztül kiválasztódó gyógyszerek </a:t>
            </a:r>
            <a:br>
              <a:rPr lang="hu-HU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sz="1400">
                <a:solidFill>
                  <a:schemeClr val="accent1">
                    <a:lumMod val="75000"/>
                  </a:schemeClr>
                </a:solidFill>
              </a:rPr>
              <a:t>Johnson TN et al. Clin Pharmacokin 45:931-56, 2006</a:t>
            </a:r>
            <a:endParaRPr lang="en-US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KERPEL-FRONIUS S.</a:t>
            </a:r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Dia számának helye 2"/>
          <p:cNvSpPr>
            <a:spLocks noGrp="1"/>
          </p:cNvSpPr>
          <p:nvPr>
            <p:ph type="sldNum" sz="quarter" idx="12"/>
          </p:nvPr>
        </p:nvSpPr>
        <p:spPr bwMode="auto">
          <a:xfrm>
            <a:off x="8143875" y="6492875"/>
            <a:ext cx="614363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fld id="{C265191F-7C8F-492D-A02C-6798840C497E}" type="slidenum">
              <a:rPr lang="hu-HU">
                <a:solidFill>
                  <a:schemeClr val="tx2"/>
                </a:solidFill>
                <a:cs typeface="Arial" charset="0"/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hu-HU">
              <a:solidFill>
                <a:schemeClr val="tx2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>
              <a:solidFill>
                <a:schemeClr val="tx2"/>
              </a:solidFill>
              <a:cs typeface="Arial" charset="0"/>
            </a:endParaRPr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88913"/>
            <a:ext cx="7772400" cy="100806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>
                <a:solidFill>
                  <a:schemeClr val="accent1">
                    <a:lumMod val="75000"/>
                  </a:schemeClr>
                </a:solidFill>
              </a:rPr>
              <a:t>Kezdő dózis: vesén keresztül kiválasztódó gyógyszerek esetén </a:t>
            </a:r>
            <a:r>
              <a:rPr lang="hu-HU" sz="140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hu-HU" sz="140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sz="1400">
                <a:solidFill>
                  <a:schemeClr val="accent1">
                    <a:lumMod val="75000"/>
                  </a:schemeClr>
                </a:solidFill>
              </a:rPr>
              <a:t>Bartelink et al. Clin Pharmacokinet 45:1077, 2006</a:t>
            </a:r>
            <a:endParaRPr lang="en-US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323850" y="1341438"/>
            <a:ext cx="3806825" cy="15700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 i="1">
                <a:solidFill>
                  <a:srgbClr val="FF0000"/>
                </a:solidFill>
                <a:latin typeface="Calibri" pitchFamily="34" charset="0"/>
              </a:rPr>
              <a:t>(&lt; 7nap) GFR becslés </a:t>
            </a:r>
          </a:p>
          <a:p>
            <a:r>
              <a:rPr lang="hu-HU" sz="2400" b="1" i="1">
                <a:solidFill>
                  <a:srgbClr val="FF0000"/>
                </a:solidFill>
                <a:latin typeface="Calibri" pitchFamily="34" charset="0"/>
              </a:rPr>
              <a:t>7 nap-2 év </a:t>
            </a:r>
          </a:p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és/vagy vese károsodás</a:t>
            </a:r>
          </a:p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GFR plazma kreatinin alapján</a:t>
            </a:r>
            <a:endParaRPr lang="en-US" sz="2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45060" name="Text Box 5"/>
          <p:cNvSpPr txBox="1">
            <a:spLocks noChangeArrowheads="1"/>
          </p:cNvSpPr>
          <p:nvPr/>
        </p:nvSpPr>
        <p:spPr bwMode="auto">
          <a:xfrm>
            <a:off x="323850" y="3173413"/>
            <a:ext cx="3436938" cy="120015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 i="1">
                <a:solidFill>
                  <a:schemeClr val="tx2"/>
                </a:solidFill>
                <a:latin typeface="Calibri" pitchFamily="34" charset="0"/>
              </a:rPr>
              <a:t>&gt;2  év felett</a:t>
            </a:r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 </a:t>
            </a:r>
          </a:p>
          <a:p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Normális vese funkció</a:t>
            </a:r>
          </a:p>
          <a:p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GFR testfelszínnel arányos</a:t>
            </a:r>
          </a:p>
        </p:txBody>
      </p:sp>
      <p:sp>
        <p:nvSpPr>
          <p:cNvPr id="45061" name="Text Box 6"/>
          <p:cNvSpPr txBox="1">
            <a:spLocks noChangeArrowheads="1"/>
          </p:cNvSpPr>
          <p:nvPr/>
        </p:nvSpPr>
        <p:spPr bwMode="auto">
          <a:xfrm>
            <a:off x="4297363" y="1733550"/>
            <a:ext cx="4489450" cy="8318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Dózis =              (GFR= ml/min)</a:t>
            </a:r>
          </a:p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Dózis (F) X GFR (Gy) / GFR (F)</a:t>
            </a:r>
            <a:endParaRPr lang="en-US" sz="2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45062" name="Text Box 7"/>
          <p:cNvSpPr txBox="1">
            <a:spLocks noChangeArrowheads="1"/>
          </p:cNvSpPr>
          <p:nvPr/>
        </p:nvSpPr>
        <p:spPr bwMode="auto">
          <a:xfrm>
            <a:off x="323850" y="4660900"/>
            <a:ext cx="3819525" cy="1938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400" b="1" i="1">
                <a:latin typeface="Calibri" pitchFamily="34" charset="0"/>
              </a:rPr>
              <a:t>Tubuláris szekrécióval</a:t>
            </a:r>
          </a:p>
          <a:p>
            <a:r>
              <a:rPr lang="hu-HU" sz="2400" b="1" i="1">
                <a:latin typeface="Calibri" pitchFamily="34" charset="0"/>
              </a:rPr>
              <a:t> kiválasztott anyagok</a:t>
            </a:r>
          </a:p>
          <a:p>
            <a:r>
              <a:rPr lang="hu-HU" sz="2400">
                <a:latin typeface="Calibri" pitchFamily="34" charset="0"/>
              </a:rPr>
              <a:t>Aktív szekréció (AS) mértékének indikátora: </a:t>
            </a:r>
          </a:p>
          <a:p>
            <a:r>
              <a:rPr lang="hu-HU" sz="2400">
                <a:latin typeface="Calibri" pitchFamily="34" charset="0"/>
              </a:rPr>
              <a:t>p-aminohippursav</a:t>
            </a:r>
          </a:p>
        </p:txBody>
      </p:sp>
      <p:sp>
        <p:nvSpPr>
          <p:cNvPr id="45063" name="AutoShape 9"/>
          <p:cNvSpPr>
            <a:spLocks noChangeArrowheads="1"/>
          </p:cNvSpPr>
          <p:nvPr/>
        </p:nvSpPr>
        <p:spPr bwMode="auto">
          <a:xfrm>
            <a:off x="3857625" y="2000250"/>
            <a:ext cx="427038" cy="241300"/>
          </a:xfrm>
          <a:prstGeom prst="rightArrow">
            <a:avLst>
              <a:gd name="adj1" fmla="val 50000"/>
              <a:gd name="adj2" fmla="val 50143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5064" name="AutoShape 10"/>
          <p:cNvSpPr>
            <a:spLocks noChangeArrowheads="1"/>
          </p:cNvSpPr>
          <p:nvPr/>
        </p:nvSpPr>
        <p:spPr bwMode="auto">
          <a:xfrm>
            <a:off x="4137025" y="5232400"/>
            <a:ext cx="504825" cy="266700"/>
          </a:xfrm>
          <a:prstGeom prst="rightArrow">
            <a:avLst>
              <a:gd name="adj1" fmla="val 50000"/>
              <a:gd name="adj2" fmla="val 47321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5065" name="Text Box 11"/>
          <p:cNvSpPr txBox="1">
            <a:spLocks noChangeArrowheads="1"/>
          </p:cNvSpPr>
          <p:nvPr/>
        </p:nvSpPr>
        <p:spPr bwMode="auto">
          <a:xfrm>
            <a:off x="4643438" y="5016500"/>
            <a:ext cx="4357687" cy="830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400">
                <a:latin typeface="Calibri" pitchFamily="34" charset="0"/>
              </a:rPr>
              <a:t>Dózis =</a:t>
            </a:r>
          </a:p>
          <a:p>
            <a:r>
              <a:rPr lang="hu-HU" sz="2400">
                <a:latin typeface="Calibri" pitchFamily="34" charset="0"/>
              </a:rPr>
              <a:t>Dózis (F) X AS (Gy) / AS (F)</a:t>
            </a:r>
            <a:endParaRPr lang="en-US" sz="2400">
              <a:latin typeface="Calibri" pitchFamily="34" charset="0"/>
            </a:endParaRPr>
          </a:p>
        </p:txBody>
      </p:sp>
      <p:sp>
        <p:nvSpPr>
          <p:cNvPr id="45066" name="AutoShape 14"/>
          <p:cNvSpPr>
            <a:spLocks noChangeArrowheads="1"/>
          </p:cNvSpPr>
          <p:nvPr/>
        </p:nvSpPr>
        <p:spPr bwMode="auto">
          <a:xfrm>
            <a:off x="3492500" y="3427413"/>
            <a:ext cx="647700" cy="287337"/>
          </a:xfrm>
          <a:prstGeom prst="rightArrow">
            <a:avLst>
              <a:gd name="adj1" fmla="val 50000"/>
              <a:gd name="adj2" fmla="val 5635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5067" name="Text Box 17"/>
          <p:cNvSpPr txBox="1">
            <a:spLocks noChangeArrowheads="1"/>
          </p:cNvSpPr>
          <p:nvPr/>
        </p:nvSpPr>
        <p:spPr bwMode="auto">
          <a:xfrm>
            <a:off x="4229100" y="3173413"/>
            <a:ext cx="4200525" cy="83026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Dózis =</a:t>
            </a:r>
          </a:p>
          <a:p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Dózis (F) X Tfszín (Gy) / Tfszín (F)</a:t>
            </a:r>
            <a:endParaRPr lang="en-US" sz="240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3" name="Élőláb helye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KERPEL-FRONIUS S.</a:t>
            </a:r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 számának helye 2"/>
          <p:cNvSpPr>
            <a:spLocks noGrp="1"/>
          </p:cNvSpPr>
          <p:nvPr>
            <p:ph type="sldNum" sz="quarter" idx="12"/>
          </p:nvPr>
        </p:nvSpPr>
        <p:spPr>
          <a:xfrm>
            <a:off x="8243888" y="6492875"/>
            <a:ext cx="685800" cy="365125"/>
          </a:xfrm>
        </p:spPr>
        <p:txBody>
          <a:bodyPr/>
          <a:lstStyle/>
          <a:p>
            <a:pPr algn="l">
              <a:defRPr/>
            </a:pPr>
            <a:fld id="{F46A868E-513D-4B96-83B7-BAF3872487DC}" type="slidenum">
              <a:rPr lang="hu-HU">
                <a:solidFill>
                  <a:schemeClr val="tx1">
                    <a:tint val="75000"/>
                  </a:schemeClr>
                </a:solidFill>
                <a:cs typeface="+mn-cs"/>
              </a:rPr>
              <a:pPr algn="l">
                <a:defRPr/>
              </a:pPr>
              <a:t>19</a:t>
            </a:fld>
            <a:endParaRPr lang="hu-HU" dirty="0">
              <a:solidFill>
                <a:schemeClr val="tx1">
                  <a:tint val="75000"/>
                </a:schemeClr>
              </a:solidFill>
              <a:cs typeface="+mn-cs"/>
            </a:endParaRPr>
          </a:p>
          <a:p>
            <a:pPr>
              <a:defRPr/>
            </a:pPr>
            <a:endParaRPr lang="hu-HU" dirty="0">
              <a:solidFill>
                <a:schemeClr val="tx1">
                  <a:tint val="75000"/>
                </a:schemeClr>
              </a:solidFill>
              <a:cs typeface="+mn-cs"/>
            </a:endParaRPr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549275"/>
            <a:ext cx="8458200" cy="1143000"/>
          </a:xfrm>
        </p:spPr>
        <p:txBody>
          <a:bodyPr/>
          <a:lstStyle/>
          <a:p>
            <a:r>
              <a:rPr lang="hu-HU" smtClean="0"/>
              <a:t>Gyógyszer kiszerelési forma jelentősége gyermekkorban</a:t>
            </a:r>
            <a:endParaRPr lang="en-US" smtClean="0"/>
          </a:p>
        </p:txBody>
      </p:sp>
      <p:pic>
        <p:nvPicPr>
          <p:cNvPr id="46083" name="Picture 3" descr="ph01774j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2214563"/>
            <a:ext cx="3095625" cy="2657475"/>
          </a:xfrm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5002213" y="3111500"/>
            <a:ext cx="32845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800" b="1">
                <a:solidFill>
                  <a:srgbClr val="FF0000"/>
                </a:solidFill>
                <a:latin typeface="Calibri" pitchFamily="34" charset="0"/>
              </a:rPr>
              <a:t>Megfelelő gyógyszer</a:t>
            </a:r>
          </a:p>
          <a:p>
            <a:r>
              <a:rPr lang="hu-HU" sz="2800" b="1">
                <a:solidFill>
                  <a:srgbClr val="FF0000"/>
                </a:solidFill>
                <a:latin typeface="Calibri" pitchFamily="34" charset="0"/>
              </a:rPr>
              <a:t> kiszerelési forma</a:t>
            </a:r>
            <a:endParaRPr lang="en-US" sz="28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46085" name="Oval 5"/>
          <p:cNvSpPr>
            <a:spLocks noChangeArrowheads="1"/>
          </p:cNvSpPr>
          <p:nvPr/>
        </p:nvSpPr>
        <p:spPr bwMode="auto">
          <a:xfrm>
            <a:off x="4645025" y="2357438"/>
            <a:ext cx="4105275" cy="2519362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6086" name="AutoShape 6"/>
          <p:cNvSpPr>
            <a:spLocks noChangeArrowheads="1"/>
          </p:cNvSpPr>
          <p:nvPr/>
        </p:nvSpPr>
        <p:spPr bwMode="auto">
          <a:xfrm>
            <a:off x="3995738" y="3340100"/>
            <a:ext cx="649287" cy="531813"/>
          </a:xfrm>
          <a:prstGeom prst="leftArrow">
            <a:avLst>
              <a:gd name="adj1" fmla="val 50000"/>
              <a:gd name="adj2" fmla="val 30522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6087" name="Szövegdoboz 7"/>
          <p:cNvSpPr txBox="1">
            <a:spLocks noChangeArrowheads="1"/>
          </p:cNvSpPr>
          <p:nvPr/>
        </p:nvSpPr>
        <p:spPr bwMode="auto">
          <a:xfrm>
            <a:off x="852488" y="5357813"/>
            <a:ext cx="77803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 i="1">
                <a:solidFill>
                  <a:srgbClr val="FF0000"/>
                </a:solidFill>
                <a:cs typeface="Arial" charset="0"/>
              </a:rPr>
              <a:t>Követő gyógyszergyártóknak is megfelelő gyermek </a:t>
            </a:r>
          </a:p>
          <a:p>
            <a:r>
              <a:rPr lang="hu-HU" sz="2400" b="1" i="1">
                <a:solidFill>
                  <a:srgbClr val="FF0000"/>
                </a:solidFill>
                <a:cs typeface="Arial" charset="0"/>
              </a:rPr>
              <a:t>gyógyszer kiszerelési formát kell kifejlesztenie</a:t>
            </a:r>
            <a:endParaRPr lang="en-US" sz="2400" b="1" i="1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9" name="Élőláb hely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KERPEL-FRONIUS S.</a:t>
            </a:r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5"/>
          <p:cNvSpPr>
            <a:spLocks noGrp="1" noChangeArrowheads="1"/>
          </p:cNvSpPr>
          <p:nvPr>
            <p:ph type="title"/>
          </p:nvPr>
        </p:nvSpPr>
        <p:spPr>
          <a:xfrm>
            <a:off x="755650" y="188913"/>
            <a:ext cx="7772400" cy="762000"/>
          </a:xfrm>
        </p:spPr>
        <p:txBody>
          <a:bodyPr/>
          <a:lstStyle/>
          <a:p>
            <a:r>
              <a:rPr lang="en-US" sz="3600" b="1" smtClean="0"/>
              <a:t>Gyógyszermin</a:t>
            </a:r>
            <a:r>
              <a:rPr lang="hu-HU" sz="3600" b="1" smtClean="0"/>
              <a:t>ő</a:t>
            </a:r>
            <a:r>
              <a:rPr lang="en-US" sz="3600" b="1" smtClean="0"/>
              <a:t>ség összetev</a:t>
            </a:r>
            <a:r>
              <a:rPr lang="hu-HU" sz="3600" b="1" smtClean="0"/>
              <a:t>ő</a:t>
            </a:r>
            <a:r>
              <a:rPr lang="en-US" sz="3600" b="1" smtClean="0"/>
              <a:t>i</a:t>
            </a:r>
          </a:p>
        </p:txBody>
      </p:sp>
      <p:sp>
        <p:nvSpPr>
          <p:cNvPr id="47106" name="Dia számának helye 2"/>
          <p:cNvSpPr>
            <a:spLocks noGrp="1"/>
          </p:cNvSpPr>
          <p:nvPr>
            <p:ph type="sldNum" sz="quarter" idx="12"/>
          </p:nvPr>
        </p:nvSpPr>
        <p:spPr bwMode="auto">
          <a:xfrm>
            <a:off x="5643563" y="6648450"/>
            <a:ext cx="4000500" cy="280988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chemeClr val="tx2"/>
                </a:solidFill>
              </a:rPr>
              <a:t>KERPEL-FRONIUS S:          </a:t>
            </a:r>
            <a:fld id="{3AF128D2-0130-4AF8-8D51-7E52F221039A}" type="slidenum">
              <a:rPr lang="hu-HU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hu-HU">
              <a:solidFill>
                <a:schemeClr val="tx2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>
              <a:solidFill>
                <a:schemeClr val="tx2"/>
              </a:solidFill>
            </a:endParaRPr>
          </a:p>
        </p:txBody>
      </p:sp>
      <p:sp>
        <p:nvSpPr>
          <p:cNvPr id="47107" name="AutoShape 2"/>
          <p:cNvSpPr>
            <a:spLocks noChangeArrowheads="1"/>
          </p:cNvSpPr>
          <p:nvPr/>
        </p:nvSpPr>
        <p:spPr bwMode="auto">
          <a:xfrm>
            <a:off x="152400" y="2711450"/>
            <a:ext cx="4191000" cy="1509713"/>
          </a:xfrm>
          <a:prstGeom prst="homePlate">
            <a:avLst>
              <a:gd name="adj" fmla="val 45946"/>
            </a:avLst>
          </a:prstGeom>
          <a:solidFill>
            <a:srgbClr val="DDDDDD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7108" name="AutoShape 3"/>
          <p:cNvSpPr>
            <a:spLocks noChangeArrowheads="1"/>
          </p:cNvSpPr>
          <p:nvPr/>
        </p:nvSpPr>
        <p:spPr bwMode="auto">
          <a:xfrm rot="5400000" flipV="1">
            <a:off x="5154613" y="-177800"/>
            <a:ext cx="2362200" cy="4679950"/>
          </a:xfrm>
          <a:prstGeom prst="homePlate">
            <a:avLst>
              <a:gd name="adj" fmla="val 25000"/>
            </a:avLst>
          </a:prstGeom>
          <a:solidFill>
            <a:srgbClr val="FFFF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7109" name="AutoShape 4"/>
          <p:cNvSpPr>
            <a:spLocks noChangeArrowheads="1"/>
          </p:cNvSpPr>
          <p:nvPr/>
        </p:nvSpPr>
        <p:spPr bwMode="auto">
          <a:xfrm rot="-5400000">
            <a:off x="4825207" y="2528094"/>
            <a:ext cx="3094037" cy="4752975"/>
          </a:xfrm>
          <a:prstGeom prst="homePlate">
            <a:avLst>
              <a:gd name="adj" fmla="val 25000"/>
            </a:avLst>
          </a:prstGeom>
          <a:solidFill>
            <a:srgbClr val="CCFFFF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4429125" y="1285875"/>
            <a:ext cx="36449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i="1">
                <a:solidFill>
                  <a:srgbClr val="FF3300"/>
                </a:solidFill>
                <a:cs typeface="Arial" charset="0"/>
              </a:rPr>
              <a:t>Terápiás min</a:t>
            </a:r>
            <a:r>
              <a:rPr lang="hu-HU" sz="2400" b="1" i="1">
                <a:solidFill>
                  <a:srgbClr val="FF3300"/>
                </a:solidFill>
                <a:cs typeface="Arial" charset="0"/>
              </a:rPr>
              <a:t>ő</a:t>
            </a:r>
            <a:r>
              <a:rPr lang="en-US" sz="2400" b="1" i="1">
                <a:solidFill>
                  <a:srgbClr val="FF3300"/>
                </a:solidFill>
                <a:cs typeface="Arial" charset="0"/>
              </a:rPr>
              <a:t>ség</a:t>
            </a:r>
          </a:p>
          <a:p>
            <a:r>
              <a:rPr lang="en-US" sz="2000" b="1">
                <a:solidFill>
                  <a:srgbClr val="FF3300"/>
                </a:solidFill>
                <a:cs typeface="Arial" charset="0"/>
              </a:rPr>
              <a:t>Farmakológiai hatások</a:t>
            </a:r>
          </a:p>
          <a:p>
            <a:r>
              <a:rPr lang="en-US" sz="2000" b="1">
                <a:solidFill>
                  <a:srgbClr val="FF3300"/>
                </a:solidFill>
                <a:cs typeface="Arial" charset="0"/>
              </a:rPr>
              <a:t>Farmakokinetikai viselkedés</a:t>
            </a:r>
          </a:p>
          <a:p>
            <a:r>
              <a:rPr lang="en-US" sz="2000" b="1">
                <a:solidFill>
                  <a:srgbClr val="FF3300"/>
                </a:solidFill>
                <a:cs typeface="Arial" charset="0"/>
              </a:rPr>
              <a:t>Biológiai hasznosíthatóság</a:t>
            </a: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4071938" y="4000500"/>
            <a:ext cx="45339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>
                <a:solidFill>
                  <a:schemeClr val="tx2"/>
                </a:solidFill>
                <a:cs typeface="Arial" charset="0"/>
              </a:rPr>
              <a:t>K</a:t>
            </a:r>
            <a:r>
              <a:rPr lang="hu-HU" sz="2400" b="1" i="1">
                <a:solidFill>
                  <a:schemeClr val="tx2"/>
                </a:solidFill>
                <a:cs typeface="Arial" charset="0"/>
              </a:rPr>
              <a:t>észítmény gyógyszerészi </a:t>
            </a:r>
            <a:r>
              <a:rPr lang="en-US" sz="2400" b="1" i="1">
                <a:solidFill>
                  <a:schemeClr val="tx2"/>
                </a:solidFill>
                <a:cs typeface="Arial" charset="0"/>
              </a:rPr>
              <a:t>min</a:t>
            </a:r>
            <a:r>
              <a:rPr lang="hu-HU" sz="2400" b="1" i="1">
                <a:solidFill>
                  <a:schemeClr val="tx2"/>
                </a:solidFill>
                <a:cs typeface="Arial" charset="0"/>
              </a:rPr>
              <a:t>ő</a:t>
            </a:r>
            <a:r>
              <a:rPr lang="en-US" sz="2400" b="1" i="1">
                <a:solidFill>
                  <a:schemeClr val="tx2"/>
                </a:solidFill>
                <a:cs typeface="Arial" charset="0"/>
              </a:rPr>
              <a:t>sége</a:t>
            </a:r>
          </a:p>
          <a:p>
            <a:r>
              <a:rPr lang="en-US" sz="2000" b="1">
                <a:solidFill>
                  <a:schemeClr val="tx2"/>
                </a:solidFill>
                <a:cs typeface="Arial" charset="0"/>
              </a:rPr>
              <a:t>In vitro hatóanyag felszabadulás</a:t>
            </a:r>
          </a:p>
          <a:p>
            <a:r>
              <a:rPr lang="en-US" sz="2000" b="1">
                <a:solidFill>
                  <a:schemeClr val="tx2"/>
                </a:solidFill>
                <a:cs typeface="Arial" charset="0"/>
              </a:rPr>
              <a:t>Kiszerelésenként azonos</a:t>
            </a:r>
          </a:p>
          <a:p>
            <a:r>
              <a:rPr lang="en-US" sz="2000" b="1">
                <a:solidFill>
                  <a:schemeClr val="tx2"/>
                </a:solidFill>
                <a:cs typeface="Arial" charset="0"/>
              </a:rPr>
              <a:t>összetétel,  ható- és</a:t>
            </a:r>
            <a:r>
              <a:rPr lang="hu-HU" sz="2000" b="1">
                <a:solidFill>
                  <a:schemeClr val="tx2"/>
                </a:solidFill>
                <a:cs typeface="Arial" charset="0"/>
              </a:rPr>
              <a:t> segéd</a:t>
            </a:r>
            <a:r>
              <a:rPr lang="en-US" sz="2000" b="1">
                <a:solidFill>
                  <a:schemeClr val="tx2"/>
                </a:solidFill>
                <a:cs typeface="Arial" charset="0"/>
              </a:rPr>
              <a:t>anyag tartalom</a:t>
            </a:r>
            <a:endParaRPr lang="hu-HU" sz="2000" b="1">
              <a:solidFill>
                <a:schemeClr val="tx2"/>
              </a:solidFill>
              <a:cs typeface="Arial" charset="0"/>
            </a:endParaRPr>
          </a:p>
          <a:p>
            <a:r>
              <a:rPr lang="hu-HU" sz="2000" b="1">
                <a:solidFill>
                  <a:schemeClr val="tx2"/>
                </a:solidFill>
                <a:cs typeface="Arial" charset="0"/>
              </a:rPr>
              <a:t>Stabilitás</a:t>
            </a:r>
            <a:endParaRPr lang="en-US" sz="2000" b="1">
              <a:solidFill>
                <a:schemeClr val="tx2"/>
              </a:solidFill>
              <a:cs typeface="Arial" charset="0"/>
            </a:endParaRP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285750" y="2767013"/>
            <a:ext cx="350043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cs typeface="Arial" charset="0"/>
              </a:rPr>
              <a:t>Gyógyszerek biológiai </a:t>
            </a:r>
          </a:p>
          <a:p>
            <a:r>
              <a:rPr lang="en-US" sz="2000" b="1">
                <a:cs typeface="Arial" charset="0"/>
              </a:rPr>
              <a:t>tulajdonságai</a:t>
            </a:r>
          </a:p>
          <a:p>
            <a:r>
              <a:rPr lang="en-US" sz="2000" b="1">
                <a:cs typeface="Arial" charset="0"/>
              </a:rPr>
              <a:t>és gyógyszerészeti </a:t>
            </a:r>
          </a:p>
          <a:p>
            <a:r>
              <a:rPr lang="en-US" sz="2000" b="1">
                <a:cs typeface="Arial" charset="0"/>
              </a:rPr>
              <a:t>min</a:t>
            </a:r>
            <a:r>
              <a:rPr lang="hu-HU" sz="2000" b="1">
                <a:cs typeface="Arial" charset="0"/>
              </a:rPr>
              <a:t>ő</a:t>
            </a:r>
            <a:r>
              <a:rPr lang="en-US" sz="2000" b="1">
                <a:cs typeface="Arial" charset="0"/>
              </a:rPr>
              <a:t>sége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Dia számának helye 3"/>
          <p:cNvSpPr>
            <a:spLocks noGrp="1"/>
          </p:cNvSpPr>
          <p:nvPr>
            <p:ph type="sldNum" sz="quarter" idx="12"/>
          </p:nvPr>
        </p:nvSpPr>
        <p:spPr bwMode="auto">
          <a:xfrm>
            <a:off x="8215313" y="6492875"/>
            <a:ext cx="614362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fld id="{8BA8AEB4-BBC9-4D9F-BA38-461FD6229CAF}" type="slidenum">
              <a:rPr lang="hu-HU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hu-HU">
              <a:solidFill>
                <a:schemeClr val="tx2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>
              <a:solidFill>
                <a:schemeClr val="tx2"/>
              </a:solidFill>
            </a:endParaRP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Polietilén glikol gyermekgyógyászati tragédiája</a:t>
            </a:r>
            <a:endParaRPr lang="en-US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52575"/>
            <a:ext cx="7772400" cy="4591050"/>
          </a:xfrm>
        </p:spPr>
        <p:txBody>
          <a:bodyPr/>
          <a:lstStyle/>
          <a:p>
            <a:r>
              <a:rPr lang="hu-HU" sz="2800" smtClean="0">
                <a:latin typeface="Arial" charset="0"/>
                <a:cs typeface="Arial" charset="0"/>
              </a:rPr>
              <a:t>A harmincas években a vízben rosszul oldódó sulfanilamide „elixir” kiszerelési formára volt szükség a gyermekek számára</a:t>
            </a:r>
          </a:p>
          <a:p>
            <a:r>
              <a:rPr lang="hu-HU" sz="2800" smtClean="0">
                <a:latin typeface="Arial" charset="0"/>
                <a:cs typeface="Arial" charset="0"/>
              </a:rPr>
              <a:t>USA, Massengill Pharmaceutical Company egy dietilén glikol kiszerelés formát készített</a:t>
            </a:r>
          </a:p>
          <a:p>
            <a:r>
              <a:rPr lang="hu-HU" sz="2800" smtClean="0">
                <a:latin typeface="Arial" charset="0"/>
                <a:cs typeface="Arial" charset="0"/>
              </a:rPr>
              <a:t>107 beteg halt meg, túlnyomó részben gyerekek</a:t>
            </a:r>
          </a:p>
          <a:p>
            <a:r>
              <a:rPr lang="hu-HU" sz="2800" smtClean="0">
                <a:latin typeface="Arial" charset="0"/>
                <a:cs typeface="Arial" charset="0"/>
              </a:rPr>
              <a:t>Ebben az időben biztonsági vizsgálatra még nem volt szükség, csak a kémiai tisztaságot ellenőrizték.</a:t>
            </a:r>
            <a:endParaRPr lang="en-US" sz="2800" smtClean="0">
              <a:latin typeface="Arial" charset="0"/>
              <a:cs typeface="Arial" charset="0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KERPEL-FRONIUS S.</a:t>
            </a:r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936625"/>
          </a:xfrm>
        </p:spPr>
        <p:txBody>
          <a:bodyPr/>
          <a:lstStyle/>
          <a:p>
            <a:r>
              <a:rPr lang="hu-HU" sz="4400" smtClean="0"/>
              <a:t>Követő gyógyszerek</a:t>
            </a:r>
            <a:endParaRPr lang="en-US" sz="4400" smtClean="0"/>
          </a:p>
        </p:txBody>
      </p:sp>
      <p:sp>
        <p:nvSpPr>
          <p:cNvPr id="50178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557338"/>
            <a:ext cx="8208962" cy="4343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sz="3200" b="1" smtClean="0">
                <a:latin typeface="Arial" charset="0"/>
                <a:cs typeface="Arial" charset="0"/>
              </a:rPr>
              <a:t>Követő gyógyszereknek nevezzük azokat az új  gyógyszerkészítményeket, melyek az innovatív gyógyszer kémiai vagy biológiai hatóanyagát alkalmazzák a szabadalmi és adatkizárólagossági védelem lejárta után</a:t>
            </a:r>
          </a:p>
          <a:p>
            <a:pPr>
              <a:lnSpc>
                <a:spcPct val="90000"/>
              </a:lnSpc>
            </a:pPr>
            <a:r>
              <a:rPr lang="hu-HU" sz="3200" b="1" smtClean="0">
                <a:latin typeface="Arial" charset="0"/>
                <a:cs typeface="Arial" charset="0"/>
              </a:rPr>
              <a:t>Típusai:</a:t>
            </a:r>
          </a:p>
          <a:p>
            <a:pPr lvl="1">
              <a:lnSpc>
                <a:spcPct val="90000"/>
              </a:lnSpc>
            </a:pPr>
            <a:r>
              <a:rPr lang="hu-HU" sz="3200" b="1" smtClean="0">
                <a:solidFill>
                  <a:schemeClr val="accent2"/>
                </a:solidFill>
                <a:latin typeface="Arial" charset="0"/>
                <a:cs typeface="Arial" charset="0"/>
              </a:rPr>
              <a:t>Generikus gyógyszerek</a:t>
            </a:r>
          </a:p>
          <a:p>
            <a:pPr lvl="1">
              <a:lnSpc>
                <a:spcPct val="90000"/>
              </a:lnSpc>
            </a:pPr>
            <a:r>
              <a:rPr lang="hu-HU" sz="3200" b="1" smtClean="0">
                <a:solidFill>
                  <a:srgbClr val="FF0000"/>
                </a:solidFill>
                <a:latin typeface="Arial" charset="0"/>
                <a:cs typeface="Arial" charset="0"/>
              </a:rPr>
              <a:t>Hasonló biológiai gyógyszerek</a:t>
            </a:r>
            <a:endParaRPr lang="en-US" sz="3200" b="1" smtClean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6072188" y="6429375"/>
            <a:ext cx="2928937" cy="371475"/>
          </a:xfrm>
          <a:ln>
            <a:solidFill>
              <a:schemeClr val="bg1"/>
            </a:solidFill>
          </a:ln>
        </p:spPr>
        <p:txBody>
          <a:bodyPr/>
          <a:lstStyle/>
          <a:p>
            <a:pPr algn="l">
              <a:defRPr/>
            </a:pPr>
            <a:r>
              <a:rPr lang="hu-HU" dirty="0">
                <a:solidFill>
                  <a:schemeClr val="tx1">
                    <a:tint val="75000"/>
                  </a:schemeClr>
                </a:solidFill>
                <a:cs typeface="+mn-cs"/>
              </a:rPr>
              <a:t>KERPEL-FRONIUS </a:t>
            </a:r>
            <a:r>
              <a:rPr lang="hu-HU" dirty="0">
                <a:solidFill>
                  <a:schemeClr val="tx1">
                    <a:tint val="75000"/>
                  </a:schemeClr>
                </a:solidFill>
                <a:cs typeface="+mn-cs"/>
              </a:rPr>
              <a:t>S.           </a:t>
            </a:r>
            <a:endParaRPr lang="hu-HU" dirty="0">
              <a:solidFill>
                <a:schemeClr val="tx1">
                  <a:tint val="75000"/>
                </a:schemeClr>
              </a:solidFill>
              <a:cs typeface="+mn-c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8208962" cy="1439863"/>
          </a:xfrm>
        </p:spPr>
        <p:txBody>
          <a:bodyPr/>
          <a:lstStyle/>
          <a:p>
            <a:r>
              <a:rPr lang="en-US" sz="2800" smtClean="0"/>
              <a:t>Biológiai hasznosíthatóság</a:t>
            </a:r>
            <a:r>
              <a:rPr lang="hu-HU" sz="2800" smtClean="0"/>
              <a:t> jelentősége a </a:t>
            </a:r>
            <a:r>
              <a:rPr lang="hu-HU" sz="2800" i="1" smtClean="0">
                <a:solidFill>
                  <a:srgbClr val="FF0000"/>
                </a:solidFill>
              </a:rPr>
              <a:t>generikus</a:t>
            </a:r>
            <a:r>
              <a:rPr lang="hu-HU" sz="2800" smtClean="0"/>
              <a:t> gyógyszerek helyettesítési gyakorlatában </a:t>
            </a:r>
            <a:endParaRPr lang="en-US" sz="2800" smtClean="0"/>
          </a:p>
        </p:txBody>
      </p:sp>
      <p:sp>
        <p:nvSpPr>
          <p:cNvPr id="52226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79388" y="4149725"/>
            <a:ext cx="5545137" cy="2303463"/>
          </a:xfrm>
        </p:spPr>
        <p:txBody>
          <a:bodyPr/>
          <a:lstStyle/>
          <a:p>
            <a:r>
              <a:rPr lang="en-US" sz="2000" smtClean="0">
                <a:latin typeface="Arial" charset="0"/>
                <a:cs typeface="Arial" charset="0"/>
              </a:rPr>
              <a:t>Biológiai hasznosíthatóság (bioavailability) alatt értjük azon gyógyszermennyiséget, mely a szisztémás keringésbe kerül bármely adagolási út nyomán</a:t>
            </a:r>
            <a:endParaRPr lang="hu-HU" sz="2000" smtClean="0">
              <a:latin typeface="Arial" charset="0"/>
              <a:cs typeface="Arial" charset="0"/>
            </a:endParaRPr>
          </a:p>
          <a:p>
            <a:r>
              <a:rPr lang="hu-HU" sz="2000" b="1" i="1" smtClean="0">
                <a:solidFill>
                  <a:srgbClr val="FF0000"/>
                </a:solidFill>
                <a:latin typeface="Arial" charset="0"/>
                <a:cs typeface="Arial" charset="0"/>
              </a:rPr>
              <a:t>Azonos hatóanyag egyenlő biológiai hasznosíthatósága biztosítja az azonos klinikai hatást</a:t>
            </a:r>
          </a:p>
        </p:txBody>
      </p:sp>
      <p:sp>
        <p:nvSpPr>
          <p:cNvPr id="11" name="Dia számának helye 4"/>
          <p:cNvSpPr>
            <a:spLocks noGrp="1"/>
          </p:cNvSpPr>
          <p:nvPr>
            <p:ph type="sldNum" sz="quarter" idx="10"/>
          </p:nvPr>
        </p:nvSpPr>
        <p:spPr>
          <a:xfrm>
            <a:off x="6000750" y="6500813"/>
            <a:ext cx="3067050" cy="280987"/>
          </a:xfrm>
          <a:ln>
            <a:solidFill>
              <a:schemeClr val="bg1"/>
            </a:solidFill>
          </a:ln>
        </p:spPr>
        <p:txBody>
          <a:bodyPr/>
          <a:lstStyle/>
          <a:p>
            <a:pPr>
              <a:defRPr/>
            </a:pPr>
            <a:r>
              <a:rPr lang="hu-HU" sz="1800" dirty="0"/>
              <a:t>KERPEL-FRONIUS </a:t>
            </a:r>
            <a:r>
              <a:rPr lang="hu-HU" sz="1800" dirty="0" smtClean="0"/>
              <a:t>S    </a:t>
            </a:r>
            <a:fld id="{80E74C46-5C14-4B8C-A370-74FE2768CAB7}" type="slidenum">
              <a:rPr lang="hu-HU" sz="1800" smtClean="0"/>
              <a:pPr>
                <a:defRPr/>
              </a:pPr>
              <a:t>23</a:t>
            </a:fld>
            <a:endParaRPr lang="hu-HU" sz="1800" dirty="0"/>
          </a:p>
          <a:p>
            <a:pPr algn="r">
              <a:defRPr/>
            </a:pPr>
            <a:endParaRPr lang="hu-HU" dirty="0"/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827088" y="1917700"/>
            <a:ext cx="3305175" cy="5889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200" b="1">
                <a:solidFill>
                  <a:srgbClr val="FF0000"/>
                </a:solidFill>
                <a:latin typeface="Calibri" pitchFamily="34" charset="0"/>
              </a:rPr>
              <a:t>Azonos vérszint</a:t>
            </a:r>
            <a:endParaRPr lang="en-US" sz="32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395288" y="2997200"/>
            <a:ext cx="3798887" cy="58896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200" b="1">
                <a:solidFill>
                  <a:schemeClr val="accent2"/>
                </a:solidFill>
                <a:latin typeface="Calibri" pitchFamily="34" charset="0"/>
              </a:rPr>
              <a:t>Azonos hatóanyag</a:t>
            </a:r>
            <a:endParaRPr lang="en-US" sz="3200" b="1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4932363" y="2133600"/>
            <a:ext cx="3692525" cy="1076325"/>
          </a:xfrm>
          <a:prstGeom prst="rect">
            <a:avLst/>
          </a:prstGeom>
          <a:noFill/>
          <a:ln w="9525">
            <a:solidFill>
              <a:srgbClr val="66003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3200">
                <a:solidFill>
                  <a:srgbClr val="660033"/>
                </a:solidFill>
                <a:latin typeface="Arial Black" pitchFamily="34" charset="0"/>
              </a:rPr>
              <a:t>Azonos klinikai </a:t>
            </a:r>
          </a:p>
          <a:p>
            <a:pPr algn="ctr"/>
            <a:r>
              <a:rPr lang="hu-HU" sz="3200">
                <a:solidFill>
                  <a:srgbClr val="660033"/>
                </a:solidFill>
                <a:latin typeface="Arial Black" pitchFamily="34" charset="0"/>
              </a:rPr>
              <a:t>hatás</a:t>
            </a:r>
            <a:endParaRPr lang="en-US" sz="3200">
              <a:solidFill>
                <a:srgbClr val="660033"/>
              </a:solidFill>
              <a:latin typeface="Arial Black" pitchFamily="34" charset="0"/>
            </a:endParaRPr>
          </a:p>
        </p:txBody>
      </p:sp>
      <p:sp>
        <p:nvSpPr>
          <p:cNvPr id="52231" name="AutoShape 7"/>
          <p:cNvSpPr>
            <a:spLocks noChangeArrowheads="1"/>
          </p:cNvSpPr>
          <p:nvPr/>
        </p:nvSpPr>
        <p:spPr bwMode="auto">
          <a:xfrm rot="1741127">
            <a:off x="4067175" y="2312988"/>
            <a:ext cx="1008063" cy="360362"/>
          </a:xfrm>
          <a:prstGeom prst="rightArrow">
            <a:avLst>
              <a:gd name="adj1" fmla="val 50000"/>
              <a:gd name="adj2" fmla="val 69934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2232" name="AutoShape 8"/>
          <p:cNvSpPr>
            <a:spLocks noChangeArrowheads="1"/>
          </p:cNvSpPr>
          <p:nvPr/>
        </p:nvSpPr>
        <p:spPr bwMode="auto">
          <a:xfrm rot="-1907395">
            <a:off x="4143375" y="2903538"/>
            <a:ext cx="914400" cy="360362"/>
          </a:xfrm>
          <a:prstGeom prst="rightArrow">
            <a:avLst>
              <a:gd name="adj1" fmla="val 50000"/>
              <a:gd name="adj2" fmla="val 63436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5795963" y="6021388"/>
            <a:ext cx="3168650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b="1">
                <a:latin typeface="Calibri" pitchFamily="34" charset="0"/>
              </a:rPr>
              <a:t>AUC</a:t>
            </a:r>
            <a:r>
              <a:rPr lang="hu-HU" b="1" baseline="-25000">
                <a:latin typeface="Calibri" pitchFamily="34" charset="0"/>
              </a:rPr>
              <a:t>1</a:t>
            </a:r>
            <a:r>
              <a:rPr lang="hu-HU" b="1">
                <a:latin typeface="Calibri" pitchFamily="34" charset="0"/>
              </a:rPr>
              <a:t>/AUC</a:t>
            </a:r>
            <a:r>
              <a:rPr lang="hu-HU" b="1" baseline="-25000">
                <a:latin typeface="Calibri" pitchFamily="34" charset="0"/>
              </a:rPr>
              <a:t>2</a:t>
            </a:r>
            <a:r>
              <a:rPr lang="hu-HU" b="1">
                <a:latin typeface="Calibri" pitchFamily="34" charset="0"/>
              </a:rPr>
              <a:t>=1 (0,80-1,25)</a:t>
            </a:r>
            <a:endParaRPr lang="en-US" b="1">
              <a:latin typeface="Calibri" pitchFamily="34" charset="0"/>
            </a:endParaRPr>
          </a:p>
        </p:txBody>
      </p:sp>
      <p:pic>
        <p:nvPicPr>
          <p:cNvPr id="52234" name="Picture 10" descr="bioavailability1"/>
          <p:cNvPicPr>
            <a:picLocks noChangeAspect="1" noChangeArrowheads="1"/>
          </p:cNvPicPr>
          <p:nvPr/>
        </p:nvPicPr>
        <p:blipFill>
          <a:blip r:embed="rId2"/>
          <a:srcRect l="4892"/>
          <a:stretch>
            <a:fillRect/>
          </a:stretch>
        </p:blipFill>
        <p:spPr bwMode="auto">
          <a:xfrm>
            <a:off x="5795963" y="3357563"/>
            <a:ext cx="3024187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8358188" y="6457950"/>
            <a:ext cx="539750" cy="257175"/>
          </a:xfrm>
          <a:ln>
            <a:solidFill>
              <a:schemeClr val="bg1"/>
            </a:solidFill>
          </a:ln>
        </p:spPr>
        <p:txBody>
          <a:bodyPr/>
          <a:lstStyle/>
          <a:p>
            <a:pPr>
              <a:defRPr/>
            </a:pPr>
            <a:fld id="{84F0ED51-0620-4F77-A5BC-99BF6D3ED52B}" type="slidenum">
              <a:rPr lang="en-US" sz="1800"/>
              <a:pPr>
                <a:defRPr/>
              </a:pPr>
              <a:t>24</a:t>
            </a:fld>
            <a:endParaRPr lang="en-US" sz="1800" dirty="0"/>
          </a:p>
        </p:txBody>
      </p:sp>
      <p:sp>
        <p:nvSpPr>
          <p:cNvPr id="53250" name="Élőláb helye 5"/>
          <p:cNvSpPr>
            <a:spLocks noGrp="1"/>
          </p:cNvSpPr>
          <p:nvPr>
            <p:ph type="ftr" sz="quarter" idx="4294967295"/>
          </p:nvPr>
        </p:nvSpPr>
        <p:spPr bwMode="auto">
          <a:xfrm>
            <a:off x="5857875" y="6429375"/>
            <a:ext cx="2500313" cy="3524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800">
                <a:solidFill>
                  <a:schemeClr val="tx2"/>
                </a:solidFill>
              </a:rPr>
              <a:t>Kerpel-Fronius S </a:t>
            </a:r>
          </a:p>
        </p:txBody>
      </p:sp>
      <p:sp>
        <p:nvSpPr>
          <p:cNvPr id="53251" name="Line 2"/>
          <p:cNvSpPr>
            <a:spLocks noChangeShapeType="1"/>
          </p:cNvSpPr>
          <p:nvPr/>
        </p:nvSpPr>
        <p:spPr bwMode="auto">
          <a:xfrm>
            <a:off x="1044575" y="2622550"/>
            <a:ext cx="66960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53252" name="Line 3"/>
          <p:cNvSpPr>
            <a:spLocks noChangeShapeType="1"/>
          </p:cNvSpPr>
          <p:nvPr/>
        </p:nvSpPr>
        <p:spPr bwMode="auto">
          <a:xfrm>
            <a:off x="1042988" y="4941888"/>
            <a:ext cx="68421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53253" name="Rectangle 4"/>
          <p:cNvSpPr>
            <a:spLocks noChangeArrowheads="1"/>
          </p:cNvSpPr>
          <p:nvPr/>
        </p:nvSpPr>
        <p:spPr bwMode="auto">
          <a:xfrm>
            <a:off x="1042988" y="3357563"/>
            <a:ext cx="433387" cy="4889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54" name="Text Box 5"/>
          <p:cNvSpPr txBox="1">
            <a:spLocks noChangeArrowheads="1"/>
          </p:cNvSpPr>
          <p:nvPr/>
        </p:nvSpPr>
        <p:spPr bwMode="auto">
          <a:xfrm>
            <a:off x="3082925" y="5024438"/>
            <a:ext cx="20653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latin typeface="Calibri" pitchFamily="34" charset="0"/>
              </a:rPr>
              <a:t>Biológiailag </a:t>
            </a:r>
          </a:p>
          <a:p>
            <a:r>
              <a:rPr lang="hu-HU" b="1">
                <a:latin typeface="Calibri" pitchFamily="34" charset="0"/>
              </a:rPr>
              <a:t>egyenértékű,</a:t>
            </a:r>
          </a:p>
          <a:p>
            <a:r>
              <a:rPr lang="hu-HU" b="1">
                <a:latin typeface="Calibri" pitchFamily="34" charset="0"/>
              </a:rPr>
              <a:t>generikus  </a:t>
            </a:r>
          </a:p>
          <a:p>
            <a:r>
              <a:rPr lang="hu-HU" b="1">
                <a:latin typeface="Calibri" pitchFamily="34" charset="0"/>
              </a:rPr>
              <a:t>gyógyszerek</a:t>
            </a:r>
            <a:endParaRPr lang="en-US" b="1">
              <a:latin typeface="Calibri" pitchFamily="34" charset="0"/>
            </a:endParaRPr>
          </a:p>
        </p:txBody>
      </p:sp>
      <p:sp>
        <p:nvSpPr>
          <p:cNvPr id="53255" name="Text Box 6"/>
          <p:cNvSpPr txBox="1">
            <a:spLocks noChangeArrowheads="1"/>
          </p:cNvSpPr>
          <p:nvPr/>
        </p:nvSpPr>
        <p:spPr bwMode="auto">
          <a:xfrm>
            <a:off x="468313" y="3860800"/>
            <a:ext cx="16922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latin typeface="Calibri" pitchFamily="34" charset="0"/>
              </a:rPr>
              <a:t>Innovatív</a:t>
            </a:r>
          </a:p>
          <a:p>
            <a:r>
              <a:rPr lang="hu-HU" b="1">
                <a:latin typeface="Calibri" pitchFamily="34" charset="0"/>
              </a:rPr>
              <a:t>gyógyszer</a:t>
            </a:r>
            <a:endParaRPr lang="en-US" b="1">
              <a:latin typeface="Calibri" pitchFamily="34" charset="0"/>
            </a:endParaRPr>
          </a:p>
        </p:txBody>
      </p:sp>
      <p:sp>
        <p:nvSpPr>
          <p:cNvPr id="53256" name="Line 7"/>
          <p:cNvSpPr>
            <a:spLocks noChangeShapeType="1"/>
          </p:cNvSpPr>
          <p:nvPr/>
        </p:nvSpPr>
        <p:spPr bwMode="auto">
          <a:xfrm>
            <a:off x="5580063" y="1974850"/>
            <a:ext cx="0" cy="44069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53257" name="Line 8"/>
          <p:cNvSpPr>
            <a:spLocks noChangeShapeType="1"/>
          </p:cNvSpPr>
          <p:nvPr/>
        </p:nvSpPr>
        <p:spPr bwMode="auto">
          <a:xfrm>
            <a:off x="2627313" y="1989138"/>
            <a:ext cx="0" cy="4464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53258" name="Text Box 9"/>
          <p:cNvSpPr txBox="1">
            <a:spLocks noChangeArrowheads="1"/>
          </p:cNvSpPr>
          <p:nvPr/>
        </p:nvSpPr>
        <p:spPr bwMode="auto">
          <a:xfrm>
            <a:off x="5940425" y="3141663"/>
            <a:ext cx="2703513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latin typeface="Calibri" pitchFamily="34" charset="0"/>
              </a:rPr>
              <a:t>Biológiailag nem </a:t>
            </a:r>
          </a:p>
          <a:p>
            <a:r>
              <a:rPr lang="hu-HU" b="1">
                <a:latin typeface="Calibri" pitchFamily="34" charset="0"/>
              </a:rPr>
              <a:t>egyenértékű,</a:t>
            </a:r>
          </a:p>
          <a:p>
            <a:r>
              <a:rPr lang="hu-HU" b="1">
                <a:latin typeface="Calibri" pitchFamily="34" charset="0"/>
              </a:rPr>
              <a:t>egyedülálló </a:t>
            </a:r>
          </a:p>
          <a:p>
            <a:r>
              <a:rPr lang="hu-HU" b="1">
                <a:latin typeface="Calibri" pitchFamily="34" charset="0"/>
              </a:rPr>
              <a:t>gyógyszerek</a:t>
            </a:r>
            <a:endParaRPr lang="en-US" b="1">
              <a:latin typeface="Calibri" pitchFamily="34" charset="0"/>
            </a:endParaRPr>
          </a:p>
        </p:txBody>
      </p:sp>
      <p:sp>
        <p:nvSpPr>
          <p:cNvPr id="53259" name="Text Box 10"/>
          <p:cNvSpPr txBox="1">
            <a:spLocks noChangeArrowheads="1"/>
          </p:cNvSpPr>
          <p:nvPr/>
        </p:nvSpPr>
        <p:spPr bwMode="auto">
          <a:xfrm>
            <a:off x="250825" y="1412875"/>
            <a:ext cx="1666875" cy="831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latin typeface="Calibri" pitchFamily="34" charset="0"/>
              </a:rPr>
              <a:t>90%-os</a:t>
            </a:r>
          </a:p>
          <a:p>
            <a:r>
              <a:rPr lang="hu-HU" b="1">
                <a:latin typeface="Calibri" pitchFamily="34" charset="0"/>
              </a:rPr>
              <a:t>CI határai </a:t>
            </a:r>
            <a:endParaRPr lang="en-US" b="1">
              <a:latin typeface="Calibri" pitchFamily="34" charset="0"/>
            </a:endParaRPr>
          </a:p>
        </p:txBody>
      </p:sp>
      <p:sp>
        <p:nvSpPr>
          <p:cNvPr id="53260" name="Text Box 11"/>
          <p:cNvSpPr txBox="1">
            <a:spLocks noChangeArrowheads="1"/>
          </p:cNvSpPr>
          <p:nvPr/>
        </p:nvSpPr>
        <p:spPr bwMode="auto">
          <a:xfrm>
            <a:off x="250825" y="2359025"/>
            <a:ext cx="787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latin typeface="Calibri" pitchFamily="34" charset="0"/>
              </a:rPr>
              <a:t>1,25</a:t>
            </a:r>
            <a:endParaRPr lang="en-US" b="1">
              <a:latin typeface="Calibri" pitchFamily="34" charset="0"/>
            </a:endParaRPr>
          </a:p>
        </p:txBody>
      </p:sp>
      <p:sp>
        <p:nvSpPr>
          <p:cNvPr id="53261" name="Text Box 12"/>
          <p:cNvSpPr txBox="1">
            <a:spLocks noChangeArrowheads="1"/>
          </p:cNvSpPr>
          <p:nvPr/>
        </p:nvSpPr>
        <p:spPr bwMode="auto">
          <a:xfrm>
            <a:off x="255588" y="4735513"/>
            <a:ext cx="7874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latin typeface="Calibri" pitchFamily="34" charset="0"/>
              </a:rPr>
              <a:t>0,80</a:t>
            </a:r>
            <a:endParaRPr lang="en-US" b="1">
              <a:latin typeface="Calibri" pitchFamily="34" charset="0"/>
            </a:endParaRPr>
          </a:p>
        </p:txBody>
      </p:sp>
      <p:sp>
        <p:nvSpPr>
          <p:cNvPr id="53262" name="Text Box 13"/>
          <p:cNvSpPr txBox="1">
            <a:spLocks noChangeArrowheads="1"/>
          </p:cNvSpPr>
          <p:nvPr/>
        </p:nvSpPr>
        <p:spPr bwMode="auto">
          <a:xfrm>
            <a:off x="3830638" y="2709863"/>
            <a:ext cx="381000" cy="466725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b="1">
                <a:latin typeface="Calibri" pitchFamily="34" charset="0"/>
              </a:rPr>
              <a:t>B</a:t>
            </a:r>
          </a:p>
        </p:txBody>
      </p:sp>
      <p:sp>
        <p:nvSpPr>
          <p:cNvPr id="53263" name="Text Box 14"/>
          <p:cNvSpPr txBox="1">
            <a:spLocks noChangeArrowheads="1"/>
          </p:cNvSpPr>
          <p:nvPr/>
        </p:nvSpPr>
        <p:spPr bwMode="auto">
          <a:xfrm>
            <a:off x="2916238" y="3068638"/>
            <a:ext cx="381000" cy="466725"/>
          </a:xfrm>
          <a:prstGeom prst="rect">
            <a:avLst/>
          </a:prstGeom>
          <a:solidFill>
            <a:srgbClr val="00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b="1">
                <a:latin typeface="Calibri" pitchFamily="34" charset="0"/>
              </a:rPr>
              <a:t>A</a:t>
            </a:r>
          </a:p>
        </p:txBody>
      </p:sp>
      <p:sp>
        <p:nvSpPr>
          <p:cNvPr id="53264" name="Text Box 15"/>
          <p:cNvSpPr txBox="1">
            <a:spLocks noChangeArrowheads="1"/>
          </p:cNvSpPr>
          <p:nvPr/>
        </p:nvSpPr>
        <p:spPr bwMode="auto">
          <a:xfrm>
            <a:off x="3276600" y="3789363"/>
            <a:ext cx="381000" cy="466725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b="1">
                <a:latin typeface="Calibri" pitchFamily="34" charset="0"/>
              </a:rPr>
              <a:t>C</a:t>
            </a:r>
          </a:p>
        </p:txBody>
      </p:sp>
      <p:sp>
        <p:nvSpPr>
          <p:cNvPr id="53265" name="Text Box 16"/>
          <p:cNvSpPr txBox="1">
            <a:spLocks noChangeArrowheads="1"/>
          </p:cNvSpPr>
          <p:nvPr/>
        </p:nvSpPr>
        <p:spPr bwMode="auto">
          <a:xfrm>
            <a:off x="3995738" y="3500438"/>
            <a:ext cx="381000" cy="466725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b="1">
                <a:latin typeface="Calibri" pitchFamily="34" charset="0"/>
              </a:rPr>
              <a:t>D</a:t>
            </a:r>
          </a:p>
        </p:txBody>
      </p:sp>
      <p:sp>
        <p:nvSpPr>
          <p:cNvPr id="53266" name="Text Box 17"/>
          <p:cNvSpPr txBox="1">
            <a:spLocks noChangeArrowheads="1"/>
          </p:cNvSpPr>
          <p:nvPr/>
        </p:nvSpPr>
        <p:spPr bwMode="auto">
          <a:xfrm>
            <a:off x="3924300" y="4292600"/>
            <a:ext cx="381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b="1">
                <a:latin typeface="Calibri" pitchFamily="34" charset="0"/>
              </a:rPr>
              <a:t>F</a:t>
            </a:r>
          </a:p>
        </p:txBody>
      </p:sp>
      <p:sp>
        <p:nvSpPr>
          <p:cNvPr id="53267" name="Text Box 18"/>
          <p:cNvSpPr txBox="1">
            <a:spLocks noChangeArrowheads="1"/>
          </p:cNvSpPr>
          <p:nvPr/>
        </p:nvSpPr>
        <p:spPr bwMode="auto">
          <a:xfrm>
            <a:off x="4787900" y="3933825"/>
            <a:ext cx="381000" cy="466725"/>
          </a:xfrm>
          <a:prstGeom prst="rect">
            <a:avLst/>
          </a:prstGeom>
          <a:solidFill>
            <a:srgbClr val="33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b="1">
                <a:latin typeface="Calibri" pitchFamily="34" charset="0"/>
              </a:rPr>
              <a:t>E</a:t>
            </a:r>
          </a:p>
        </p:txBody>
      </p:sp>
      <p:sp>
        <p:nvSpPr>
          <p:cNvPr id="53268" name="Text Box 19"/>
          <p:cNvSpPr txBox="1">
            <a:spLocks noChangeArrowheads="1"/>
          </p:cNvSpPr>
          <p:nvPr/>
        </p:nvSpPr>
        <p:spPr bwMode="auto">
          <a:xfrm>
            <a:off x="4572000" y="3284538"/>
            <a:ext cx="381000" cy="4667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b="1">
                <a:latin typeface="Calibri" pitchFamily="34" charset="0"/>
              </a:rPr>
              <a:t>G</a:t>
            </a:r>
          </a:p>
        </p:txBody>
      </p:sp>
      <p:sp>
        <p:nvSpPr>
          <p:cNvPr id="53269" name="Oval 20"/>
          <p:cNvSpPr>
            <a:spLocks noChangeArrowheads="1"/>
          </p:cNvSpPr>
          <p:nvPr/>
        </p:nvSpPr>
        <p:spPr bwMode="auto">
          <a:xfrm>
            <a:off x="5940425" y="1989138"/>
            <a:ext cx="360363" cy="36036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70" name="Oval 21"/>
          <p:cNvSpPr>
            <a:spLocks noChangeArrowheads="1"/>
          </p:cNvSpPr>
          <p:nvPr/>
        </p:nvSpPr>
        <p:spPr bwMode="auto">
          <a:xfrm>
            <a:off x="6948488" y="1773238"/>
            <a:ext cx="360362" cy="36036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71" name="Oval 22"/>
          <p:cNvSpPr>
            <a:spLocks noChangeArrowheads="1"/>
          </p:cNvSpPr>
          <p:nvPr/>
        </p:nvSpPr>
        <p:spPr bwMode="auto">
          <a:xfrm>
            <a:off x="6011863" y="5734050"/>
            <a:ext cx="360362" cy="36036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72" name="Oval 23"/>
          <p:cNvSpPr>
            <a:spLocks noChangeArrowheads="1"/>
          </p:cNvSpPr>
          <p:nvPr/>
        </p:nvSpPr>
        <p:spPr bwMode="auto">
          <a:xfrm>
            <a:off x="6948488" y="5157788"/>
            <a:ext cx="360362" cy="36036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73" name="Text Box 24"/>
          <p:cNvSpPr txBox="1">
            <a:spLocks noChangeArrowheads="1"/>
          </p:cNvSpPr>
          <p:nvPr/>
        </p:nvSpPr>
        <p:spPr bwMode="auto">
          <a:xfrm>
            <a:off x="561975" y="333375"/>
            <a:ext cx="82169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800">
                <a:solidFill>
                  <a:schemeClr val="tx2"/>
                </a:solidFill>
                <a:latin typeface="Arial Black" pitchFamily="34" charset="0"/>
              </a:rPr>
              <a:t>Generikus gyógyszerek biológiai</a:t>
            </a:r>
          </a:p>
          <a:p>
            <a:pPr algn="ctr"/>
            <a:r>
              <a:rPr lang="hu-HU" sz="2800">
                <a:solidFill>
                  <a:schemeClr val="tx2"/>
                </a:solidFill>
                <a:latin typeface="Arial Black" pitchFamily="34" charset="0"/>
              </a:rPr>
              <a:t>egyenértékűsége és helyettesíthetősége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10096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600" b="1" smtClean="0">
                <a:solidFill>
                  <a:schemeClr val="accent1">
                    <a:lumMod val="75000"/>
                  </a:schemeClr>
                </a:solidFill>
              </a:rPr>
              <a:t>Generikus gyógyszerek eltérő sajátosságainak lehetséges okai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15950" y="4868863"/>
            <a:ext cx="7988300" cy="159226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b="1" smtClean="0">
                <a:solidFill>
                  <a:srgbClr val="FF0000"/>
                </a:solidFill>
              </a:rPr>
              <a:t>Azonos hatóanyag, de eltérő segédanyagok 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b="1" i="1" smtClean="0"/>
              <a:t>Az azonos hatóanyagban eltérő mennyiségű, esetleg eltérő kémiai szerkezetű szennyeződések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b="1" i="1" smtClean="0">
                <a:solidFill>
                  <a:schemeClr val="accent2"/>
                </a:solidFill>
              </a:rPr>
              <a:t>A készítmény eltérő minősége, stabilitása, stb.</a:t>
            </a:r>
          </a:p>
        </p:txBody>
      </p:sp>
      <p:sp>
        <p:nvSpPr>
          <p:cNvPr id="16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8532813" y="6524625"/>
            <a:ext cx="539750" cy="257175"/>
          </a:xfrm>
          <a:ln>
            <a:solidFill>
              <a:schemeClr val="bg1"/>
            </a:solidFill>
          </a:ln>
        </p:spPr>
        <p:txBody>
          <a:bodyPr/>
          <a:lstStyle/>
          <a:p>
            <a:pPr>
              <a:defRPr/>
            </a:pPr>
            <a:fld id="{ADADF807-F60E-4FD0-BB93-3EF708964CB0}" type="slidenum">
              <a:rPr lang="en-US" sz="1800"/>
              <a:pPr>
                <a:defRPr/>
              </a:pPr>
              <a:t>25</a:t>
            </a:fld>
            <a:endParaRPr lang="en-US" sz="1800"/>
          </a:p>
        </p:txBody>
      </p:sp>
      <p:sp>
        <p:nvSpPr>
          <p:cNvPr id="54276" name="Élőláb helye 5"/>
          <p:cNvSpPr>
            <a:spLocks noGrp="1"/>
          </p:cNvSpPr>
          <p:nvPr>
            <p:ph type="ftr" sz="quarter" idx="4294967295"/>
          </p:nvPr>
        </p:nvSpPr>
        <p:spPr bwMode="auto">
          <a:xfrm>
            <a:off x="5929313" y="6500813"/>
            <a:ext cx="2714625" cy="280987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800">
                <a:solidFill>
                  <a:schemeClr val="tx2"/>
                </a:solidFill>
              </a:rPr>
              <a:t>Kerpel-Fronius S</a:t>
            </a:r>
            <a:r>
              <a:rPr lang="hu-HU" sz="1800">
                <a:solidFill>
                  <a:schemeClr val="tx2"/>
                </a:solidFill>
              </a:rPr>
              <a:t>.</a:t>
            </a:r>
            <a:r>
              <a:rPr lang="en-US" sz="180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4277" name="Oval 4"/>
          <p:cNvSpPr>
            <a:spLocks noChangeArrowheads="1"/>
          </p:cNvSpPr>
          <p:nvPr/>
        </p:nvSpPr>
        <p:spPr bwMode="auto">
          <a:xfrm>
            <a:off x="3348038" y="2492375"/>
            <a:ext cx="2519362" cy="143986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4278" name="Text Box 5" descr="Kis konfetti"/>
          <p:cNvSpPr txBox="1">
            <a:spLocks noChangeArrowheads="1"/>
          </p:cNvSpPr>
          <p:nvPr/>
        </p:nvSpPr>
        <p:spPr bwMode="auto">
          <a:xfrm>
            <a:off x="3779838" y="2779713"/>
            <a:ext cx="1708150" cy="822325"/>
          </a:xfrm>
          <a:prstGeom prst="rect">
            <a:avLst/>
          </a:prstGeom>
          <a:pattFill prst="smConfetti">
            <a:fgClr>
              <a:schemeClr val="tx1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b="1">
                <a:latin typeface="Calibri" pitchFamily="34" charset="0"/>
              </a:rPr>
              <a:t>Azonos </a:t>
            </a:r>
          </a:p>
          <a:p>
            <a:pPr algn="ctr"/>
            <a:r>
              <a:rPr lang="hu-HU" b="1">
                <a:latin typeface="Calibri" pitchFamily="34" charset="0"/>
              </a:rPr>
              <a:t>hatóanyag</a:t>
            </a:r>
          </a:p>
        </p:txBody>
      </p:sp>
      <p:sp>
        <p:nvSpPr>
          <p:cNvPr id="54279" name="Oval 6"/>
          <p:cNvSpPr>
            <a:spLocks noChangeArrowheads="1"/>
          </p:cNvSpPr>
          <p:nvPr/>
        </p:nvSpPr>
        <p:spPr bwMode="auto">
          <a:xfrm>
            <a:off x="684213" y="1484313"/>
            <a:ext cx="2519362" cy="1439862"/>
          </a:xfrm>
          <a:prstGeom prst="ellipse">
            <a:avLst/>
          </a:prstGeom>
          <a:solidFill>
            <a:srgbClr val="66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4280" name="Oval 7"/>
          <p:cNvSpPr>
            <a:spLocks noChangeArrowheads="1"/>
          </p:cNvSpPr>
          <p:nvPr/>
        </p:nvSpPr>
        <p:spPr bwMode="auto">
          <a:xfrm>
            <a:off x="755650" y="3213100"/>
            <a:ext cx="2519363" cy="1439863"/>
          </a:xfrm>
          <a:prstGeom prst="ellipse">
            <a:avLst/>
          </a:prstGeom>
          <a:solidFill>
            <a:srgbClr val="9966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4281" name="Oval 8"/>
          <p:cNvSpPr>
            <a:spLocks noChangeArrowheads="1"/>
          </p:cNvSpPr>
          <p:nvPr/>
        </p:nvSpPr>
        <p:spPr bwMode="auto">
          <a:xfrm>
            <a:off x="6011863" y="1412875"/>
            <a:ext cx="2519362" cy="143986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4282" name="Oval 9"/>
          <p:cNvSpPr>
            <a:spLocks noChangeArrowheads="1"/>
          </p:cNvSpPr>
          <p:nvPr/>
        </p:nvSpPr>
        <p:spPr bwMode="auto">
          <a:xfrm>
            <a:off x="6083300" y="3141663"/>
            <a:ext cx="2519363" cy="1439862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4283" name="Text Box 10" descr="Szaggatott függőleges"/>
          <p:cNvSpPr txBox="1">
            <a:spLocks noChangeArrowheads="1"/>
          </p:cNvSpPr>
          <p:nvPr/>
        </p:nvSpPr>
        <p:spPr bwMode="auto">
          <a:xfrm>
            <a:off x="6443663" y="1700213"/>
            <a:ext cx="1708150" cy="822325"/>
          </a:xfrm>
          <a:prstGeom prst="rect">
            <a:avLst/>
          </a:prstGeom>
          <a:pattFill prst="dashVert">
            <a:fgClr>
              <a:schemeClr val="tx1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b="1">
                <a:latin typeface="Calibri" pitchFamily="34" charset="0"/>
              </a:rPr>
              <a:t>Azonos </a:t>
            </a:r>
          </a:p>
          <a:p>
            <a:pPr algn="ctr"/>
            <a:r>
              <a:rPr lang="hu-HU" b="1">
                <a:latin typeface="Calibri" pitchFamily="34" charset="0"/>
              </a:rPr>
              <a:t>hatóanyag</a:t>
            </a:r>
          </a:p>
        </p:txBody>
      </p:sp>
      <p:sp>
        <p:nvSpPr>
          <p:cNvPr id="54284" name="Text Box 11"/>
          <p:cNvSpPr txBox="1">
            <a:spLocks noChangeArrowheads="1"/>
          </p:cNvSpPr>
          <p:nvPr/>
        </p:nvSpPr>
        <p:spPr bwMode="auto">
          <a:xfrm>
            <a:off x="6516688" y="3429000"/>
            <a:ext cx="1708150" cy="822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b="1">
                <a:latin typeface="Calibri" pitchFamily="34" charset="0"/>
              </a:rPr>
              <a:t>Azonos </a:t>
            </a:r>
          </a:p>
          <a:p>
            <a:pPr algn="ctr"/>
            <a:r>
              <a:rPr lang="hu-HU" b="1">
                <a:latin typeface="Calibri" pitchFamily="34" charset="0"/>
              </a:rPr>
              <a:t>hatóanyag</a:t>
            </a:r>
          </a:p>
        </p:txBody>
      </p:sp>
      <p:sp>
        <p:nvSpPr>
          <p:cNvPr id="54285" name="Text Box 12" descr="5%-os"/>
          <p:cNvSpPr txBox="1">
            <a:spLocks noChangeArrowheads="1"/>
          </p:cNvSpPr>
          <p:nvPr/>
        </p:nvSpPr>
        <p:spPr bwMode="auto">
          <a:xfrm>
            <a:off x="1116013" y="3502025"/>
            <a:ext cx="1708150" cy="822325"/>
          </a:xfrm>
          <a:prstGeom prst="rect">
            <a:avLst/>
          </a:prstGeom>
          <a:pattFill prst="pct5">
            <a:fgClr>
              <a:schemeClr val="tx1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b="1">
                <a:latin typeface="Calibri" pitchFamily="34" charset="0"/>
              </a:rPr>
              <a:t>Azonos </a:t>
            </a:r>
          </a:p>
          <a:p>
            <a:pPr algn="ctr"/>
            <a:r>
              <a:rPr lang="hu-HU" b="1">
                <a:latin typeface="Calibri" pitchFamily="34" charset="0"/>
              </a:rPr>
              <a:t>hatóanyag</a:t>
            </a:r>
          </a:p>
        </p:txBody>
      </p:sp>
      <p:sp>
        <p:nvSpPr>
          <p:cNvPr id="54286" name="Text Box 13"/>
          <p:cNvSpPr txBox="1">
            <a:spLocks noChangeArrowheads="1"/>
          </p:cNvSpPr>
          <p:nvPr/>
        </p:nvSpPr>
        <p:spPr bwMode="auto">
          <a:xfrm>
            <a:off x="1116013" y="1771650"/>
            <a:ext cx="1708150" cy="822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b="1">
                <a:latin typeface="Calibri" pitchFamily="34" charset="0"/>
              </a:rPr>
              <a:t>Azonos </a:t>
            </a:r>
          </a:p>
          <a:p>
            <a:pPr algn="ctr"/>
            <a:r>
              <a:rPr lang="hu-HU" b="1">
                <a:latin typeface="Calibri" pitchFamily="34" charset="0"/>
              </a:rPr>
              <a:t>hatóanyag</a:t>
            </a:r>
          </a:p>
        </p:txBody>
      </p:sp>
      <p:sp>
        <p:nvSpPr>
          <p:cNvPr id="54287" name="Rectangle 20" descr="Szaggatott függőleges"/>
          <p:cNvSpPr>
            <a:spLocks noChangeArrowheads="1"/>
          </p:cNvSpPr>
          <p:nvPr/>
        </p:nvSpPr>
        <p:spPr bwMode="auto">
          <a:xfrm>
            <a:off x="8388350" y="5516563"/>
            <a:ext cx="360363" cy="504825"/>
          </a:xfrm>
          <a:prstGeom prst="rect">
            <a:avLst/>
          </a:prstGeom>
          <a:pattFill prst="dashVert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8278813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600" b="1" smtClean="0">
                <a:solidFill>
                  <a:schemeClr val="accent1">
                    <a:lumMod val="75000"/>
                  </a:schemeClr>
                </a:solidFill>
              </a:rPr>
              <a:t>Segédanyagoktól és szennyeződésektől függő eltérések</a:t>
            </a:r>
          </a:p>
        </p:txBody>
      </p:sp>
      <p:sp>
        <p:nvSpPr>
          <p:cNvPr id="55298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484313"/>
            <a:ext cx="8602663" cy="49704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altLang="ja-JP" sz="2800" smtClean="0">
                <a:latin typeface="Arial" charset="0"/>
                <a:cs typeface="ＭＳ Ｐゴシック"/>
              </a:rPr>
              <a:t>Az egyes generikumok, farmakológiailag hatástalan, egymástól eltérő segédanyagokat tartalmaznak</a:t>
            </a:r>
          </a:p>
          <a:p>
            <a:pPr>
              <a:lnSpc>
                <a:spcPct val="90000"/>
              </a:lnSpc>
            </a:pPr>
            <a:r>
              <a:rPr lang="hu-HU" altLang="ja-JP" sz="2800" smtClean="0">
                <a:latin typeface="Arial" charset="0"/>
                <a:cs typeface="ＭＳ Ｐゴシック"/>
              </a:rPr>
              <a:t>Azonos hatóanyagok eltérő minőségű és mennyiségű szennyeződést tartalmazhatnak</a:t>
            </a:r>
          </a:p>
          <a:p>
            <a:pPr lvl="1">
              <a:lnSpc>
                <a:spcPct val="90000"/>
              </a:lnSpc>
            </a:pPr>
            <a:r>
              <a:rPr lang="hu-HU" altLang="ja-JP" sz="2800" smtClean="0">
                <a:latin typeface="Arial" charset="0"/>
                <a:cs typeface="ＭＳ Ｐゴシック"/>
              </a:rPr>
              <a:t>A különböző segédanyagokra és szennyeződésekre a betegek eltérő módon reagálhatnak </a:t>
            </a:r>
          </a:p>
          <a:p>
            <a:pPr lvl="1">
              <a:lnSpc>
                <a:spcPct val="90000"/>
              </a:lnSpc>
            </a:pPr>
            <a:r>
              <a:rPr lang="hu-HU" altLang="ja-JP" sz="2800" smtClean="0">
                <a:latin typeface="Arial" charset="0"/>
                <a:cs typeface="ＭＳ Ｐゴシック"/>
              </a:rPr>
              <a:t>A generikus gyógyszerkészítmények között hatóanyagtól független, segédanyag, illetve szennyeződés  specifikus mellékhatások léphetnek fel</a:t>
            </a:r>
            <a:endParaRPr lang="hu-HU" sz="2800" smtClean="0">
              <a:latin typeface="Arial" charset="0"/>
              <a:cs typeface="Arial" charset="0"/>
            </a:endParaRPr>
          </a:p>
        </p:txBody>
      </p:sp>
      <p:sp>
        <p:nvSpPr>
          <p:cNvPr id="55299" name="Dia számának helye 5"/>
          <p:cNvSpPr>
            <a:spLocks noGrp="1"/>
          </p:cNvSpPr>
          <p:nvPr>
            <p:ph type="sldNum" sz="quarter" idx="12"/>
          </p:nvPr>
        </p:nvSpPr>
        <p:spPr bwMode="auto">
          <a:xfrm>
            <a:off x="8532813" y="6500813"/>
            <a:ext cx="539750" cy="257175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fld id="{37A7AA5F-AD94-4FBC-9CA9-71D9B7EF3DF5}" type="slidenum">
              <a:rPr lang="en-US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5300" name="Élőláb helye 4"/>
          <p:cNvSpPr>
            <a:spLocks noGrp="1"/>
          </p:cNvSpPr>
          <p:nvPr>
            <p:ph type="ftr" sz="quarter" idx="11"/>
          </p:nvPr>
        </p:nvSpPr>
        <p:spPr bwMode="auto">
          <a:xfrm>
            <a:off x="5715000" y="6429375"/>
            <a:ext cx="2643188" cy="352425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schemeClr val="tx2"/>
                </a:solidFill>
              </a:rPr>
              <a:t>Kerpel-Fronius S</a:t>
            </a:r>
            <a:r>
              <a:rPr lang="hu-HU">
                <a:solidFill>
                  <a:schemeClr val="tx2"/>
                </a:solidFill>
              </a:rPr>
              <a:t>.</a:t>
            </a:r>
            <a:r>
              <a:rPr lang="en-US">
                <a:solidFill>
                  <a:schemeClr val="tx2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Szűk terápiás ablakkal rendelkező gyógyszerek </a:t>
            </a:r>
            <a:endParaRPr lang="en-US" smtClean="0"/>
          </a:p>
        </p:txBody>
      </p:sp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hu-HU" smtClean="0">
                <a:latin typeface="Arial" charset="0"/>
                <a:cs typeface="Arial" charset="0"/>
              </a:rPr>
              <a:t>Szűk terápiás ablakkal rendelkező gyógyszerek esetén kis méretű plazmaszint emelkedés jelentős toxicitáshoz vezethet</a:t>
            </a:r>
          </a:p>
          <a:p>
            <a:r>
              <a:rPr lang="hu-HU" smtClean="0">
                <a:latin typeface="Arial" charset="0"/>
                <a:cs typeface="Arial" charset="0"/>
              </a:rPr>
              <a:t>Szűk terápiás ablakú (index) gyógyszereknek nevezzük azokat a szereket, melyekben a minimum (medián) toxikus és a minimum (medián) terápiás plazmaszintek közötti arány kisebb, mint 2</a:t>
            </a:r>
          </a:p>
          <a:p>
            <a:pPr>
              <a:buFont typeface="Monotype Sorts"/>
              <a:buNone/>
            </a:pPr>
            <a:r>
              <a:rPr lang="hu-HU" smtClean="0">
                <a:latin typeface="Arial" charset="0"/>
                <a:cs typeface="Arial" charset="0"/>
              </a:rPr>
              <a:t>   </a:t>
            </a:r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6323" name="Dia számának helye 5"/>
          <p:cNvSpPr>
            <a:spLocks noGrp="1"/>
          </p:cNvSpPr>
          <p:nvPr>
            <p:ph type="sldNum" sz="quarter" idx="12"/>
          </p:nvPr>
        </p:nvSpPr>
        <p:spPr bwMode="auto">
          <a:xfrm>
            <a:off x="8532813" y="6500813"/>
            <a:ext cx="539750" cy="257175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fld id="{F68EF4C8-455C-44D7-8F73-29B38CA60F99}" type="slidenum">
              <a:rPr lang="en-US" sz="1800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sz="1800">
              <a:solidFill>
                <a:schemeClr val="tx2"/>
              </a:solidFill>
            </a:endParaRPr>
          </a:p>
        </p:txBody>
      </p:sp>
      <p:sp>
        <p:nvSpPr>
          <p:cNvPr id="56324" name="Élőláb helye 4"/>
          <p:cNvSpPr>
            <a:spLocks noGrp="1"/>
          </p:cNvSpPr>
          <p:nvPr>
            <p:ph type="ftr" sz="quarter" idx="11"/>
          </p:nvPr>
        </p:nvSpPr>
        <p:spPr bwMode="auto">
          <a:xfrm>
            <a:off x="6000750" y="6500813"/>
            <a:ext cx="2571750" cy="25717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schemeClr val="tx2"/>
                </a:solidFill>
              </a:rPr>
              <a:t>Kerpel-Fronius S</a:t>
            </a:r>
            <a:r>
              <a:rPr lang="hu-HU">
                <a:solidFill>
                  <a:schemeClr val="tx2"/>
                </a:solidFill>
              </a:rPr>
              <a:t>.  </a:t>
            </a:r>
            <a:r>
              <a:rPr lang="en-US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6325" name="Line 4"/>
          <p:cNvSpPr>
            <a:spLocks noChangeShapeType="1"/>
          </p:cNvSpPr>
          <p:nvPr/>
        </p:nvSpPr>
        <p:spPr bwMode="auto">
          <a:xfrm>
            <a:off x="1549400" y="5516563"/>
            <a:ext cx="53276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grpSp>
        <p:nvGrpSpPr>
          <p:cNvPr id="56326" name="Group 11"/>
          <p:cNvGrpSpPr>
            <a:grpSpLocks/>
          </p:cNvGrpSpPr>
          <p:nvPr/>
        </p:nvGrpSpPr>
        <p:grpSpPr bwMode="auto">
          <a:xfrm>
            <a:off x="971550" y="4941888"/>
            <a:ext cx="7273925" cy="966787"/>
            <a:chOff x="521" y="3475"/>
            <a:chExt cx="4582" cy="609"/>
          </a:xfrm>
        </p:grpSpPr>
        <p:sp>
          <p:nvSpPr>
            <p:cNvPr id="56327" name="Rectangle 5"/>
            <p:cNvSpPr>
              <a:spLocks noChangeArrowheads="1"/>
            </p:cNvSpPr>
            <p:nvPr/>
          </p:nvSpPr>
          <p:spPr bwMode="auto">
            <a:xfrm>
              <a:off x="884" y="3793"/>
              <a:ext cx="354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hu-HU" sz="2400">
                  <a:cs typeface="Arial" charset="0"/>
                </a:rPr>
                <a:t>Minimum (medián) terápiás plazmaszint</a:t>
              </a:r>
              <a:endParaRPr lang="en-US" sz="2400">
                <a:cs typeface="Arial" charset="0"/>
              </a:endParaRPr>
            </a:p>
          </p:txBody>
        </p:sp>
        <p:sp>
          <p:nvSpPr>
            <p:cNvPr id="56328" name="Text Box 6"/>
            <p:cNvSpPr txBox="1">
              <a:spLocks noChangeArrowheads="1"/>
            </p:cNvSpPr>
            <p:nvPr/>
          </p:nvSpPr>
          <p:spPr bwMode="auto">
            <a:xfrm>
              <a:off x="4468" y="3566"/>
              <a:ext cx="479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hu-HU" sz="3200" b="1">
                  <a:solidFill>
                    <a:srgbClr val="FF0000"/>
                  </a:solidFill>
                  <a:latin typeface="Calibri" pitchFamily="34" charset="0"/>
                </a:rPr>
                <a:t>&lt; 2</a:t>
              </a:r>
              <a:endParaRPr lang="en-US" sz="3200" b="1">
                <a:solidFill>
                  <a:srgbClr val="FF0000"/>
                </a:solidFill>
                <a:latin typeface="Calibri" pitchFamily="34" charset="0"/>
              </a:endParaRPr>
            </a:p>
          </p:txBody>
        </p:sp>
        <p:sp>
          <p:nvSpPr>
            <p:cNvPr id="56329" name="Rectangle 8"/>
            <p:cNvSpPr>
              <a:spLocks noChangeArrowheads="1"/>
            </p:cNvSpPr>
            <p:nvPr/>
          </p:nvSpPr>
          <p:spPr bwMode="auto">
            <a:xfrm>
              <a:off x="521" y="3475"/>
              <a:ext cx="4582" cy="59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56330" name="Rectangle 10"/>
            <p:cNvSpPr>
              <a:spLocks noChangeArrowheads="1"/>
            </p:cNvSpPr>
            <p:nvPr/>
          </p:nvSpPr>
          <p:spPr bwMode="auto">
            <a:xfrm>
              <a:off x="884" y="3521"/>
              <a:ext cx="346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hu-HU" sz="2400">
                  <a:cs typeface="Arial" charset="0"/>
                </a:rPr>
                <a:t>Minimum (medián) toxikus plazmaszint</a:t>
              </a:r>
              <a:endParaRPr lang="en-US" sz="2400">
                <a:cs typeface="Arial" charset="0"/>
              </a:endParaRPr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2"/>
          <p:cNvSpPr>
            <a:spLocks noGrp="1" noChangeArrowheads="1"/>
          </p:cNvSpPr>
          <p:nvPr>
            <p:ph type="title"/>
          </p:nvPr>
        </p:nvSpPr>
        <p:spPr>
          <a:xfrm>
            <a:off x="533400" y="115888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 smtClean="0">
                <a:solidFill>
                  <a:schemeClr val="accent1">
                    <a:lumMod val="75000"/>
                  </a:schemeClr>
                </a:solidFill>
              </a:rPr>
              <a:t>Farmakokinetikai elvek gyakorlati vonatkozásai </a:t>
            </a:r>
            <a:br>
              <a:rPr lang="hu-HU" sz="280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sz="1800" smtClean="0">
                <a:solidFill>
                  <a:schemeClr val="accent1">
                    <a:lumMod val="75000"/>
                  </a:schemeClr>
                </a:solidFill>
              </a:rPr>
              <a:t>Elimináció zéró-rendű reakció szerint</a:t>
            </a:r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685800" y="4805363"/>
            <a:ext cx="8278813" cy="1909762"/>
          </a:xfrm>
        </p:spPr>
        <p:txBody>
          <a:bodyPr/>
          <a:lstStyle/>
          <a:p>
            <a:r>
              <a:rPr lang="hu-HU" sz="2000" smtClean="0">
                <a:latin typeface="Arial" charset="0"/>
                <a:cs typeface="Arial" charset="0"/>
              </a:rPr>
              <a:t>Nem-lineáris elimináció esetén alacsony gyógyszerszint mellett a plazma koncentráció először lineárisan, majd a küszöbszint elérése után exponenciálisan nő, mely  váratlan hatásfokozódáshoz vezet </a:t>
            </a:r>
          </a:p>
          <a:p>
            <a:r>
              <a:rPr lang="hu-HU" sz="2000" smtClean="0">
                <a:latin typeface="Arial" charset="0"/>
                <a:cs typeface="Arial" charset="0"/>
              </a:rPr>
              <a:t>Nem-lineáris abszorpció esetén a küszöbszint elérése után a plazmaszint emelkedése elmarad a számított érték mögött. Az elimináció lassú</a:t>
            </a:r>
          </a:p>
        </p:txBody>
      </p:sp>
      <p:sp>
        <p:nvSpPr>
          <p:cNvPr id="23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8532813" y="6524625"/>
            <a:ext cx="539750" cy="257175"/>
          </a:xfrm>
          <a:ln>
            <a:solidFill>
              <a:schemeClr val="bg1"/>
            </a:solidFill>
          </a:ln>
        </p:spPr>
        <p:txBody>
          <a:bodyPr/>
          <a:lstStyle/>
          <a:p>
            <a:pPr>
              <a:defRPr/>
            </a:pPr>
            <a:fld id="{34FBB294-10F9-4AAE-AE1E-6DA9D5471EB1}" type="slidenum">
              <a:rPr lang="en-US" sz="1800"/>
              <a:pPr>
                <a:defRPr/>
              </a:pPr>
              <a:t>28</a:t>
            </a:fld>
            <a:endParaRPr lang="en-US" sz="1800" dirty="0"/>
          </a:p>
        </p:txBody>
      </p:sp>
      <p:sp>
        <p:nvSpPr>
          <p:cNvPr id="57348" name="Élőláb helye 5"/>
          <p:cNvSpPr>
            <a:spLocks noGrp="1"/>
          </p:cNvSpPr>
          <p:nvPr>
            <p:ph type="ftr" sz="quarter" idx="4294967295"/>
          </p:nvPr>
        </p:nvSpPr>
        <p:spPr bwMode="auto">
          <a:xfrm>
            <a:off x="6172200" y="6500813"/>
            <a:ext cx="2257425" cy="280987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schemeClr val="tx2"/>
                </a:solidFill>
              </a:rPr>
              <a:t>Kerpel-Fronius S</a:t>
            </a:r>
          </a:p>
        </p:txBody>
      </p:sp>
      <p:sp>
        <p:nvSpPr>
          <p:cNvPr id="57349" name="Freeform 3"/>
          <p:cNvSpPr>
            <a:spLocks/>
          </p:cNvSpPr>
          <p:nvPr/>
        </p:nvSpPr>
        <p:spPr bwMode="auto">
          <a:xfrm>
            <a:off x="5181600" y="3316288"/>
            <a:ext cx="2981325" cy="1076325"/>
          </a:xfrm>
          <a:custGeom>
            <a:avLst/>
            <a:gdLst>
              <a:gd name="T0" fmla="*/ 0 w 1878"/>
              <a:gd name="T1" fmla="*/ 2147483647 h 678"/>
              <a:gd name="T2" fmla="*/ 2147483647 w 1878"/>
              <a:gd name="T3" fmla="*/ 2147483647 h 678"/>
              <a:gd name="T4" fmla="*/ 2147483647 w 1878"/>
              <a:gd name="T5" fmla="*/ 2147483647 h 678"/>
              <a:gd name="T6" fmla="*/ 2147483647 w 1878"/>
              <a:gd name="T7" fmla="*/ 2147483647 h 678"/>
              <a:gd name="T8" fmla="*/ 0 60000 65536"/>
              <a:gd name="T9" fmla="*/ 0 60000 65536"/>
              <a:gd name="T10" fmla="*/ 0 60000 65536"/>
              <a:gd name="T11" fmla="*/ 0 60000 65536"/>
              <a:gd name="T12" fmla="*/ 0 w 1878"/>
              <a:gd name="T13" fmla="*/ 0 h 678"/>
              <a:gd name="T14" fmla="*/ 1878 w 1878"/>
              <a:gd name="T15" fmla="*/ 678 h 67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78" h="678">
                <a:moveTo>
                  <a:pt x="0" y="678"/>
                </a:moveTo>
                <a:cubicBezTo>
                  <a:pt x="82" y="611"/>
                  <a:pt x="210" y="381"/>
                  <a:pt x="490" y="275"/>
                </a:cubicBezTo>
                <a:cubicBezTo>
                  <a:pt x="770" y="169"/>
                  <a:pt x="1484" y="78"/>
                  <a:pt x="1681" y="39"/>
                </a:cubicBezTo>
                <a:cubicBezTo>
                  <a:pt x="1878" y="0"/>
                  <a:pt x="1672" y="39"/>
                  <a:pt x="1670" y="39"/>
                </a:cubicBezTo>
              </a:path>
            </a:pathLst>
          </a:custGeom>
          <a:noFill/>
          <a:ln w="5715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57350" name="Line 4"/>
          <p:cNvSpPr>
            <a:spLocks noChangeShapeType="1"/>
          </p:cNvSpPr>
          <p:nvPr/>
        </p:nvSpPr>
        <p:spPr bwMode="auto">
          <a:xfrm>
            <a:off x="5181600" y="1563688"/>
            <a:ext cx="0" cy="281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57351" name="Line 5"/>
          <p:cNvSpPr>
            <a:spLocks noChangeShapeType="1"/>
          </p:cNvSpPr>
          <p:nvPr/>
        </p:nvSpPr>
        <p:spPr bwMode="auto">
          <a:xfrm>
            <a:off x="5181600" y="4383088"/>
            <a:ext cx="3124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57352" name="Line 6"/>
          <p:cNvSpPr>
            <a:spLocks noChangeShapeType="1"/>
          </p:cNvSpPr>
          <p:nvPr/>
        </p:nvSpPr>
        <p:spPr bwMode="auto">
          <a:xfrm rot="-2568289">
            <a:off x="4800600" y="3240088"/>
            <a:ext cx="3200400" cy="1587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grpSp>
        <p:nvGrpSpPr>
          <p:cNvPr id="57353" name="Group 7"/>
          <p:cNvGrpSpPr>
            <a:grpSpLocks/>
          </p:cNvGrpSpPr>
          <p:nvPr/>
        </p:nvGrpSpPr>
        <p:grpSpPr bwMode="auto">
          <a:xfrm>
            <a:off x="457200" y="1487488"/>
            <a:ext cx="3505200" cy="2819400"/>
            <a:chOff x="480" y="1248"/>
            <a:chExt cx="2208" cy="1776"/>
          </a:xfrm>
        </p:grpSpPr>
        <p:sp>
          <p:nvSpPr>
            <p:cNvPr id="57363" name="Line 8"/>
            <p:cNvSpPr>
              <a:spLocks noChangeShapeType="1"/>
            </p:cNvSpPr>
            <p:nvPr/>
          </p:nvSpPr>
          <p:spPr bwMode="auto">
            <a:xfrm>
              <a:off x="720" y="1248"/>
              <a:ext cx="0" cy="17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57364" name="Line 9"/>
            <p:cNvSpPr>
              <a:spLocks noChangeShapeType="1"/>
            </p:cNvSpPr>
            <p:nvPr/>
          </p:nvSpPr>
          <p:spPr bwMode="auto">
            <a:xfrm>
              <a:off x="720" y="3024"/>
              <a:ext cx="19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57365" name="Line 10"/>
            <p:cNvSpPr>
              <a:spLocks noChangeShapeType="1"/>
            </p:cNvSpPr>
            <p:nvPr/>
          </p:nvSpPr>
          <p:spPr bwMode="auto">
            <a:xfrm rot="-2568289">
              <a:off x="480" y="2352"/>
              <a:ext cx="2016" cy="1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57366" name="Freeform 11"/>
            <p:cNvSpPr>
              <a:spLocks/>
            </p:cNvSpPr>
            <p:nvPr/>
          </p:nvSpPr>
          <p:spPr bwMode="auto">
            <a:xfrm>
              <a:off x="768" y="1440"/>
              <a:ext cx="1344" cy="1584"/>
            </a:xfrm>
            <a:custGeom>
              <a:avLst/>
              <a:gdLst>
                <a:gd name="T0" fmla="*/ 0 w 1344"/>
                <a:gd name="T1" fmla="*/ 1584 h 1584"/>
                <a:gd name="T2" fmla="*/ 864 w 1344"/>
                <a:gd name="T3" fmla="*/ 1200 h 1584"/>
                <a:gd name="T4" fmla="*/ 1344 w 1344"/>
                <a:gd name="T5" fmla="*/ 0 h 1584"/>
                <a:gd name="T6" fmla="*/ 0 60000 65536"/>
                <a:gd name="T7" fmla="*/ 0 60000 65536"/>
                <a:gd name="T8" fmla="*/ 0 60000 65536"/>
                <a:gd name="T9" fmla="*/ 0 w 1344"/>
                <a:gd name="T10" fmla="*/ 0 h 1584"/>
                <a:gd name="T11" fmla="*/ 1344 w 1344"/>
                <a:gd name="T12" fmla="*/ 1584 h 158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44" h="1584">
                  <a:moveTo>
                    <a:pt x="0" y="1584"/>
                  </a:moveTo>
                  <a:cubicBezTo>
                    <a:pt x="320" y="1524"/>
                    <a:pt x="640" y="1464"/>
                    <a:pt x="864" y="1200"/>
                  </a:cubicBezTo>
                  <a:cubicBezTo>
                    <a:pt x="1088" y="936"/>
                    <a:pt x="1264" y="192"/>
                    <a:pt x="1344" y="0"/>
                  </a:cubicBezTo>
                </a:path>
              </a:pathLst>
            </a:cu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</p:grpSp>
      <p:sp>
        <p:nvSpPr>
          <p:cNvPr id="57354" name="Text Box 13"/>
          <p:cNvSpPr txBox="1">
            <a:spLocks noChangeArrowheads="1"/>
          </p:cNvSpPr>
          <p:nvPr/>
        </p:nvSpPr>
        <p:spPr bwMode="auto">
          <a:xfrm>
            <a:off x="3048000" y="4230688"/>
            <a:ext cx="868363" cy="4000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000" b="1">
                <a:cs typeface="Arial" charset="0"/>
              </a:rPr>
              <a:t>Dózis</a:t>
            </a:r>
          </a:p>
        </p:txBody>
      </p:sp>
      <p:sp>
        <p:nvSpPr>
          <p:cNvPr id="57355" name="Text Box 14"/>
          <p:cNvSpPr txBox="1">
            <a:spLocks noChangeArrowheads="1"/>
          </p:cNvSpPr>
          <p:nvPr/>
        </p:nvSpPr>
        <p:spPr bwMode="auto">
          <a:xfrm>
            <a:off x="7543800" y="4306888"/>
            <a:ext cx="868363" cy="4000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000" b="1">
                <a:cs typeface="Arial" charset="0"/>
              </a:rPr>
              <a:t>Dózis</a:t>
            </a:r>
          </a:p>
        </p:txBody>
      </p:sp>
      <p:sp>
        <p:nvSpPr>
          <p:cNvPr id="57356" name="Text Box 15"/>
          <p:cNvSpPr txBox="1">
            <a:spLocks noChangeArrowheads="1"/>
          </p:cNvSpPr>
          <p:nvPr/>
        </p:nvSpPr>
        <p:spPr bwMode="auto">
          <a:xfrm rot="-5411831">
            <a:off x="-484981" y="2648744"/>
            <a:ext cx="1824038" cy="4000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000" b="1">
                <a:cs typeface="Arial" charset="0"/>
              </a:rPr>
              <a:t>Koncentráció</a:t>
            </a:r>
          </a:p>
        </p:txBody>
      </p:sp>
      <p:sp>
        <p:nvSpPr>
          <p:cNvPr id="57357" name="Text Box 16"/>
          <p:cNvSpPr txBox="1">
            <a:spLocks noChangeArrowheads="1"/>
          </p:cNvSpPr>
          <p:nvPr/>
        </p:nvSpPr>
        <p:spPr bwMode="auto">
          <a:xfrm>
            <a:off x="5313363" y="1411288"/>
            <a:ext cx="3316287" cy="4000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000" b="1">
                <a:cs typeface="Arial" charset="0"/>
              </a:rPr>
              <a:t>Nem-lineáris felszívódéás</a:t>
            </a:r>
          </a:p>
        </p:txBody>
      </p:sp>
      <p:sp>
        <p:nvSpPr>
          <p:cNvPr id="57358" name="Text Box 17"/>
          <p:cNvSpPr txBox="1">
            <a:spLocks noChangeArrowheads="1"/>
          </p:cNvSpPr>
          <p:nvPr/>
        </p:nvSpPr>
        <p:spPr bwMode="auto">
          <a:xfrm>
            <a:off x="1050925" y="1411288"/>
            <a:ext cx="3044825" cy="4000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000" b="1">
                <a:cs typeface="Arial" charset="0"/>
              </a:rPr>
              <a:t>Nem-lineáris elimináció</a:t>
            </a:r>
          </a:p>
        </p:txBody>
      </p:sp>
      <p:sp>
        <p:nvSpPr>
          <p:cNvPr id="57359" name="Text Box 18"/>
          <p:cNvSpPr txBox="1">
            <a:spLocks noChangeArrowheads="1"/>
          </p:cNvSpPr>
          <p:nvPr/>
        </p:nvSpPr>
        <p:spPr bwMode="auto">
          <a:xfrm>
            <a:off x="2971800" y="2478088"/>
            <a:ext cx="1166813" cy="4000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000" b="1">
                <a:solidFill>
                  <a:srgbClr val="FF0000"/>
                </a:solidFill>
                <a:cs typeface="Arial" charset="0"/>
              </a:rPr>
              <a:t>Lineáris</a:t>
            </a:r>
          </a:p>
        </p:txBody>
      </p:sp>
      <p:sp>
        <p:nvSpPr>
          <p:cNvPr id="57360" name="Text Box 19"/>
          <p:cNvSpPr txBox="1">
            <a:spLocks noChangeArrowheads="1"/>
          </p:cNvSpPr>
          <p:nvPr/>
        </p:nvSpPr>
        <p:spPr bwMode="auto">
          <a:xfrm>
            <a:off x="7391400" y="2401888"/>
            <a:ext cx="1166813" cy="4000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000" b="1">
                <a:solidFill>
                  <a:srgbClr val="FF0000"/>
                </a:solidFill>
                <a:cs typeface="Arial" charset="0"/>
              </a:rPr>
              <a:t>Lineáris</a:t>
            </a:r>
          </a:p>
        </p:txBody>
      </p:sp>
      <p:sp>
        <p:nvSpPr>
          <p:cNvPr id="57361" name="Rectangle 20"/>
          <p:cNvSpPr>
            <a:spLocks noChangeArrowheads="1"/>
          </p:cNvSpPr>
          <p:nvPr/>
        </p:nvSpPr>
        <p:spPr bwMode="auto">
          <a:xfrm>
            <a:off x="2362200" y="3468688"/>
            <a:ext cx="1722438" cy="4000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000" b="1" i="1">
                <a:solidFill>
                  <a:schemeClr val="tx2"/>
                </a:solidFill>
                <a:cs typeface="Arial" charset="0"/>
              </a:rPr>
              <a:t>Nem-lineáris</a:t>
            </a:r>
          </a:p>
        </p:txBody>
      </p:sp>
      <p:sp>
        <p:nvSpPr>
          <p:cNvPr id="57362" name="Rectangle 21"/>
          <p:cNvSpPr>
            <a:spLocks noChangeArrowheads="1"/>
          </p:cNvSpPr>
          <p:nvPr/>
        </p:nvSpPr>
        <p:spPr bwMode="auto">
          <a:xfrm>
            <a:off x="7010400" y="3468688"/>
            <a:ext cx="1722438" cy="4000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000" b="1" i="1">
                <a:solidFill>
                  <a:schemeClr val="tx2"/>
                </a:solidFill>
                <a:cs typeface="Arial" charset="0"/>
              </a:rPr>
              <a:t>Nem-lineáris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459787" cy="1008062"/>
          </a:xfrm>
        </p:spPr>
        <p:txBody>
          <a:bodyPr/>
          <a:lstStyle/>
          <a:p>
            <a:r>
              <a:rPr lang="hu-HU" sz="2800" smtClean="0"/>
              <a:t>Phenytoin: eltérő felszívódású generikus készítmények farmakodinámiás hatása</a:t>
            </a:r>
            <a:endParaRPr lang="en-US" sz="2800" smtClean="0"/>
          </a:p>
        </p:txBody>
      </p:sp>
      <p:sp>
        <p:nvSpPr>
          <p:cNvPr id="58370" name="Rectangle 11"/>
          <p:cNvSpPr>
            <a:spLocks noGrp="1" noChangeArrowheads="1"/>
          </p:cNvSpPr>
          <p:nvPr>
            <p:ph type="body" sz="half" idx="2"/>
          </p:nvPr>
        </p:nvSpPr>
        <p:spPr>
          <a:xfrm>
            <a:off x="684213" y="5589588"/>
            <a:ext cx="7772400" cy="9366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sz="2000" smtClean="0">
                <a:latin typeface="Arial" charset="0"/>
                <a:cs typeface="Arial" charset="0"/>
              </a:rPr>
              <a:t>Nem-lineáris FK miatt a felszívódás mértékének kisfokú növekedése súlyos mellékhatásokhoz vezethet, &gt; 15 mg/L plazmakoncentráció felett a szűk terápiás ablak miatt</a:t>
            </a:r>
            <a:endParaRPr lang="en-US" sz="2000" smtClean="0">
              <a:latin typeface="Arial" charset="0"/>
              <a:cs typeface="Arial" charset="0"/>
            </a:endParaRPr>
          </a:p>
        </p:txBody>
      </p:sp>
      <p:sp>
        <p:nvSpPr>
          <p:cNvPr id="13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8532813" y="6524625"/>
            <a:ext cx="539750" cy="257175"/>
          </a:xfrm>
          <a:ln>
            <a:solidFill>
              <a:schemeClr val="bg1"/>
            </a:solidFill>
          </a:ln>
        </p:spPr>
        <p:txBody>
          <a:bodyPr/>
          <a:lstStyle/>
          <a:p>
            <a:pPr>
              <a:defRPr/>
            </a:pPr>
            <a:fld id="{BDDF84D5-AA5D-4E4C-9951-D28E2F28CCF9}" type="slidenum">
              <a:rPr lang="en-US" sz="1800"/>
              <a:pPr>
                <a:defRPr/>
              </a:pPr>
              <a:t>29</a:t>
            </a:fld>
            <a:endParaRPr lang="en-US" sz="1800" dirty="0"/>
          </a:p>
        </p:txBody>
      </p:sp>
      <p:sp>
        <p:nvSpPr>
          <p:cNvPr id="58372" name="Élőláb helye 5"/>
          <p:cNvSpPr>
            <a:spLocks noGrp="1"/>
          </p:cNvSpPr>
          <p:nvPr>
            <p:ph type="ftr" sz="quarter" idx="4294967295"/>
          </p:nvPr>
        </p:nvSpPr>
        <p:spPr bwMode="auto">
          <a:xfrm>
            <a:off x="6457950" y="6500813"/>
            <a:ext cx="2185988" cy="280987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800">
                <a:solidFill>
                  <a:schemeClr val="accent2"/>
                </a:solidFill>
              </a:rPr>
              <a:t>Kerpel-Fronius S </a:t>
            </a:r>
          </a:p>
        </p:txBody>
      </p:sp>
      <p:grpSp>
        <p:nvGrpSpPr>
          <p:cNvPr id="58373" name="Group 13"/>
          <p:cNvGrpSpPr>
            <a:grpSpLocks/>
          </p:cNvGrpSpPr>
          <p:nvPr/>
        </p:nvGrpSpPr>
        <p:grpSpPr bwMode="auto">
          <a:xfrm>
            <a:off x="900113" y="1052513"/>
            <a:ext cx="7240587" cy="4465637"/>
            <a:chOff x="68" y="663"/>
            <a:chExt cx="4561" cy="2813"/>
          </a:xfrm>
        </p:grpSpPr>
        <p:grpSp>
          <p:nvGrpSpPr>
            <p:cNvPr id="58375" name="Group 9"/>
            <p:cNvGrpSpPr>
              <a:grpSpLocks/>
            </p:cNvGrpSpPr>
            <p:nvPr/>
          </p:nvGrpSpPr>
          <p:grpSpPr bwMode="auto">
            <a:xfrm>
              <a:off x="385" y="754"/>
              <a:ext cx="3762" cy="2722"/>
              <a:chOff x="1156" y="1071"/>
              <a:chExt cx="3762" cy="2722"/>
            </a:xfrm>
          </p:grpSpPr>
          <p:pic>
            <p:nvPicPr>
              <p:cNvPr id="58378" name="Picture 5" descr="phenytoin2"/>
              <p:cNvPicPr>
                <a:picLocks noChangeAspect="1" noChangeArrowheads="1"/>
              </p:cNvPicPr>
              <p:nvPr/>
            </p:nvPicPr>
            <p:blipFill>
              <a:blip r:embed="rId2"/>
              <a:srcRect l="10231" t="5301" b="9012"/>
              <a:stretch>
                <a:fillRect/>
              </a:stretch>
            </p:blipFill>
            <p:spPr bwMode="auto">
              <a:xfrm>
                <a:off x="1156" y="1075"/>
                <a:ext cx="3762" cy="27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8379" name="Line 6"/>
              <p:cNvSpPr>
                <a:spLocks noChangeShapeType="1"/>
              </p:cNvSpPr>
              <p:nvPr/>
            </p:nvSpPr>
            <p:spPr bwMode="auto">
              <a:xfrm>
                <a:off x="1474" y="1071"/>
                <a:ext cx="0" cy="24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  <p:sp>
            <p:nvSpPr>
              <p:cNvPr id="58380" name="Line 7"/>
              <p:cNvSpPr>
                <a:spLocks noChangeShapeType="1"/>
              </p:cNvSpPr>
              <p:nvPr/>
            </p:nvSpPr>
            <p:spPr bwMode="auto">
              <a:xfrm>
                <a:off x="1429" y="3566"/>
                <a:ext cx="3401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</p:grpSp>
        <p:sp>
          <p:nvSpPr>
            <p:cNvPr id="58376" name="Text Box 8"/>
            <p:cNvSpPr txBox="1">
              <a:spLocks noChangeArrowheads="1"/>
            </p:cNvSpPr>
            <p:nvPr/>
          </p:nvSpPr>
          <p:spPr bwMode="auto">
            <a:xfrm>
              <a:off x="2880" y="2886"/>
              <a:ext cx="174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hu-HU">
                  <a:latin typeface="Calibri" pitchFamily="34" charset="0"/>
                </a:rPr>
                <a:t>Napi dózis (mg/kg)</a:t>
              </a:r>
              <a:endParaRPr lang="en-US">
                <a:latin typeface="Calibri" pitchFamily="34" charset="0"/>
              </a:endParaRPr>
            </a:p>
          </p:txBody>
        </p:sp>
        <p:sp>
          <p:nvSpPr>
            <p:cNvPr id="58377" name="Text Box 12"/>
            <p:cNvSpPr txBox="1">
              <a:spLocks noChangeArrowheads="1"/>
            </p:cNvSpPr>
            <p:nvPr/>
          </p:nvSpPr>
          <p:spPr bwMode="auto">
            <a:xfrm rot="-5400000">
              <a:off x="-1149" y="1880"/>
              <a:ext cx="272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hu-HU">
                  <a:latin typeface="Calibri" pitchFamily="34" charset="0"/>
                </a:rPr>
                <a:t>Phenytoin koncentráció (mg/L)</a:t>
              </a:r>
              <a:endParaRPr lang="en-US">
                <a:latin typeface="Calibri" pitchFamily="34" charset="0"/>
              </a:endParaRPr>
            </a:p>
          </p:txBody>
        </p:sp>
      </p:grpSp>
      <p:sp>
        <p:nvSpPr>
          <p:cNvPr id="58374" name="Text Box 14"/>
          <p:cNvSpPr txBox="1">
            <a:spLocks noChangeArrowheads="1"/>
          </p:cNvSpPr>
          <p:nvPr/>
        </p:nvSpPr>
        <p:spPr bwMode="auto">
          <a:xfrm>
            <a:off x="2339975" y="1036638"/>
            <a:ext cx="4176713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accent2"/>
                </a:solidFill>
                <a:latin typeface="Arial Black" pitchFamily="34" charset="0"/>
              </a:rPr>
              <a:t>Crawford et al. Seizure 2006;15:168-176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76250"/>
            <a:ext cx="7772400" cy="731838"/>
          </a:xfrm>
        </p:spPr>
        <p:txBody>
          <a:bodyPr/>
          <a:lstStyle/>
          <a:p>
            <a:r>
              <a:rPr lang="hu-HU" smtClean="0"/>
              <a:t>Szűk terápiás ablakú gyógyszerek</a:t>
            </a:r>
            <a:endParaRPr lang="en-US" smtClean="0"/>
          </a:p>
        </p:txBody>
      </p:sp>
      <p:sp>
        <p:nvSpPr>
          <p:cNvPr id="59394" name="Rectangle 3"/>
          <p:cNvSpPr>
            <a:spLocks noGrp="1" noChangeArrowheads="1"/>
          </p:cNvSpPr>
          <p:nvPr>
            <p:ph idx="1"/>
          </p:nvPr>
        </p:nvSpPr>
        <p:spPr>
          <a:xfrm>
            <a:off x="144463" y="1412875"/>
            <a:ext cx="8820150" cy="51847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Javasolt de nem elfogadott tűrési határ: 95%-os CI (0,9-1,11)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Aminophylline/Theophylline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Lithium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Thyroxine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Warfarin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Antiepileptikumok (Kivéve benzodiazepineket)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Immunoszupresszive gyógyszerek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Citotoxikumok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Antiarrhythmikumok</a:t>
            </a:r>
          </a:p>
          <a:p>
            <a:pPr lvl="1">
              <a:lnSpc>
                <a:spcPct val="90000"/>
              </a:lnSpc>
            </a:pPr>
            <a:r>
              <a:rPr lang="hu-HU" smtClean="0">
                <a:latin typeface="Arial" charset="0"/>
                <a:cs typeface="Arial" charset="0"/>
              </a:rPr>
              <a:t>Triciklikus antidepresszivumok</a:t>
            </a:r>
          </a:p>
          <a:p>
            <a:pPr>
              <a:lnSpc>
                <a:spcPct val="90000"/>
              </a:lnSpc>
            </a:pPr>
            <a:r>
              <a:rPr lang="hu-HU" b="1" i="1" smtClean="0">
                <a:solidFill>
                  <a:srgbClr val="FF0000"/>
                </a:solidFill>
                <a:latin typeface="Arial" charset="0"/>
                <a:cs typeface="Arial" charset="0"/>
              </a:rPr>
              <a:t>Helyettesítést fokozott orvosi kontroll mellett javasolt végezni (dózis titrálás, gyógyszerszint monitoring, stb)</a:t>
            </a:r>
            <a:endParaRPr lang="en-US" b="1" i="1" smtClean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sp>
        <p:nvSpPr>
          <p:cNvPr id="59395" name="Dia számának helye 5"/>
          <p:cNvSpPr>
            <a:spLocks noGrp="1"/>
          </p:cNvSpPr>
          <p:nvPr>
            <p:ph type="sldNum" sz="quarter" idx="12"/>
          </p:nvPr>
        </p:nvSpPr>
        <p:spPr bwMode="auto">
          <a:xfrm>
            <a:off x="8532813" y="6500813"/>
            <a:ext cx="539750" cy="209550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fld id="{63A3BE65-387A-4D1E-9EA0-D1C62EB35FF2}" type="slidenum">
              <a:rPr lang="en-US" sz="1800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 sz="1800">
              <a:solidFill>
                <a:schemeClr val="tx2"/>
              </a:solidFill>
            </a:endParaRPr>
          </a:p>
        </p:txBody>
      </p:sp>
      <p:sp>
        <p:nvSpPr>
          <p:cNvPr id="59396" name="Élőláb helye 4"/>
          <p:cNvSpPr>
            <a:spLocks noGrp="1"/>
          </p:cNvSpPr>
          <p:nvPr>
            <p:ph type="ftr" sz="quarter" idx="11"/>
          </p:nvPr>
        </p:nvSpPr>
        <p:spPr bwMode="auto">
          <a:xfrm>
            <a:off x="6315075" y="6500813"/>
            <a:ext cx="2257425" cy="280987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schemeClr val="tx2"/>
                </a:solidFill>
              </a:rPr>
              <a:t>Kerpel-Fronius S: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33375"/>
            <a:ext cx="7772400" cy="1079500"/>
          </a:xfrm>
        </p:spPr>
        <p:txBody>
          <a:bodyPr/>
          <a:lstStyle/>
          <a:p>
            <a:r>
              <a:rPr lang="hu-HU" sz="2800" smtClean="0"/>
              <a:t>Generikus helyettesítés szűk terápiás ablakkal rendelkező gyógyszereknél</a:t>
            </a:r>
            <a:endParaRPr lang="en-US" sz="280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361950" y="1557338"/>
            <a:ext cx="8458200" cy="48244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b="1" i="1" dirty="0" smtClean="0">
                <a:solidFill>
                  <a:srgbClr val="FF0000"/>
                </a:solidFill>
              </a:rPr>
              <a:t>Jól kontrollált beteg esetében a generikus gyógyszer helyettesítést lehetőleg kerülni kell 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b="1" i="1" dirty="0" smtClean="0">
                <a:solidFill>
                  <a:srgbClr val="FF0000"/>
                </a:solidFill>
              </a:rPr>
              <a:t>Helyettesítést szükség esetén kizárólag szoros orvosi ellenőrzés mellett szabad végezni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Nem kielégítő klinikai eredmény esetén generikus helyettesítés eredménnyel járhat 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Eredeti és generikus készítmények egyaránt alkalmazhatók a kezelés indításakor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Plazma szint monitorozás hasznos lehet generikus helyettesítésnél a kívánatos plazmaszint beállításához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Beteget minden esetben tájékoztatni kell a helyettesítés </a:t>
            </a:r>
            <a:r>
              <a:rPr lang="hu-HU" dirty="0" err="1" smtClean="0"/>
              <a:t>tényéről</a:t>
            </a:r>
            <a:endParaRPr lang="hu-HU" dirty="0" smtClean="0"/>
          </a:p>
          <a:p>
            <a:pPr fontAlgn="auto">
              <a:spcAft>
                <a:spcPts val="0"/>
              </a:spcAft>
              <a:defRPr/>
            </a:pPr>
            <a:endParaRPr lang="en-US" dirty="0" smtClean="0"/>
          </a:p>
        </p:txBody>
      </p:sp>
      <p:sp>
        <p:nvSpPr>
          <p:cNvPr id="60419" name="Dia számának helye 5"/>
          <p:cNvSpPr>
            <a:spLocks noGrp="1"/>
          </p:cNvSpPr>
          <p:nvPr>
            <p:ph type="sldNum" sz="quarter" idx="12"/>
          </p:nvPr>
        </p:nvSpPr>
        <p:spPr bwMode="auto">
          <a:xfrm>
            <a:off x="8461375" y="6500813"/>
            <a:ext cx="539750" cy="257175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fld id="{4FD0BF23-8AEB-4874-818E-4530EF21350E}" type="slidenum">
              <a:rPr lang="en-US">
                <a:solidFill>
                  <a:schemeClr val="tx2"/>
                </a:solidFill>
                <a:cs typeface="Arial" charset="0"/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>
              <a:solidFill>
                <a:schemeClr val="tx2"/>
              </a:solidFill>
              <a:cs typeface="Arial" charset="0"/>
            </a:endParaRPr>
          </a:p>
        </p:txBody>
      </p:sp>
      <p:sp>
        <p:nvSpPr>
          <p:cNvPr id="60420" name="Élőláb helye 4"/>
          <p:cNvSpPr>
            <a:spLocks noGrp="1"/>
          </p:cNvSpPr>
          <p:nvPr>
            <p:ph type="ftr" sz="quarter" idx="11"/>
          </p:nvPr>
        </p:nvSpPr>
        <p:spPr bwMode="auto">
          <a:xfrm>
            <a:off x="6172200" y="6429375"/>
            <a:ext cx="2257425" cy="352425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schemeClr val="tx2"/>
                </a:solidFill>
                <a:cs typeface="Arial" charset="0"/>
              </a:rPr>
              <a:t>Kerpel-Fronius 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type="title"/>
          </p:nvPr>
        </p:nvSpPr>
        <p:spPr>
          <a:xfrm>
            <a:off x="449263" y="214313"/>
            <a:ext cx="8245475" cy="12954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b="1" smtClean="0">
                <a:solidFill>
                  <a:schemeClr val="accent1">
                    <a:lumMod val="75000"/>
                  </a:schemeClr>
                </a:solidFill>
              </a:rPr>
              <a:t>Generikus gyógyszerek biológiai</a:t>
            </a:r>
            <a:br>
              <a:rPr lang="hu-HU" b="1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b="1" smtClean="0">
                <a:solidFill>
                  <a:schemeClr val="accent1">
                    <a:lumMod val="75000"/>
                  </a:schemeClr>
                </a:solidFill>
              </a:rPr>
              <a:t>egyenértékűsége és helyettesíthetősége</a:t>
            </a:r>
          </a:p>
        </p:txBody>
      </p:sp>
      <p:sp>
        <p:nvSpPr>
          <p:cNvPr id="61442" name="Rectangle 2"/>
          <p:cNvSpPr>
            <a:spLocks noGrp="1" noChangeArrowheads="1"/>
          </p:cNvSpPr>
          <p:nvPr>
            <p:ph idx="1"/>
          </p:nvPr>
        </p:nvSpPr>
        <p:spPr>
          <a:xfrm>
            <a:off x="504825" y="1500188"/>
            <a:ext cx="8134350" cy="50006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altLang="ja-JP" smtClean="0">
                <a:latin typeface="Arial" charset="0"/>
                <a:cs typeface="ＭＳ Ｐゴシック"/>
              </a:rPr>
              <a:t>A nemzetközi harmonizációban, az eredeti és a generikus készítmény bioegyenértékűségének kimondásához elfogadott 90%-os konfidencia intervallum elegendő biztonságot nyújt a különböző generikus készítmények közötti helyettesíthetőséghez is</a:t>
            </a:r>
          </a:p>
          <a:p>
            <a:pPr>
              <a:lnSpc>
                <a:spcPct val="90000"/>
              </a:lnSpc>
            </a:pPr>
            <a:r>
              <a:rPr lang="hu-HU" altLang="ja-JP" smtClean="0">
                <a:latin typeface="Arial" charset="0"/>
                <a:cs typeface="ＭＳ Ｐゴシック"/>
              </a:rPr>
              <a:t>Kisebb konfidencia intervallum (pl. 95%) nem fokozta a biztonságot</a:t>
            </a:r>
          </a:p>
          <a:p>
            <a:pPr>
              <a:lnSpc>
                <a:spcPct val="90000"/>
              </a:lnSpc>
            </a:pPr>
            <a:r>
              <a:rPr lang="hu-HU" altLang="ja-JP" i="1" smtClean="0">
                <a:solidFill>
                  <a:srgbClr val="FF0000"/>
                </a:solidFill>
                <a:latin typeface="Arial" charset="0"/>
                <a:cs typeface="ＭＳ Ｐゴシック"/>
              </a:rPr>
              <a:t>A fenti feltételek fennállása esetén a sok éves, igen széles körű klinikai gyakorlat azt mutatta, hogy az eredeti és a generikus követő molekulák gyógyszertani hatásai azonosak, a készítmények a betegek jelentősebb károsodása nélkül, egymással helyettesíthetők.</a:t>
            </a:r>
          </a:p>
          <a:p>
            <a:pPr>
              <a:lnSpc>
                <a:spcPct val="90000"/>
              </a:lnSpc>
            </a:pPr>
            <a:r>
              <a:rPr lang="hu-HU" altLang="ja-JP" i="1" smtClean="0">
                <a:solidFill>
                  <a:srgbClr val="FF0000"/>
                </a:solidFill>
                <a:latin typeface="Arial" charset="0"/>
                <a:cs typeface="ＭＳ Ｐゴシック"/>
              </a:rPr>
              <a:t>A helyettesítést fokozott ellenőrzés mellett kell végezni</a:t>
            </a:r>
          </a:p>
          <a:p>
            <a:pPr>
              <a:lnSpc>
                <a:spcPct val="90000"/>
              </a:lnSpc>
            </a:pPr>
            <a:endParaRPr lang="hu-HU" i="1" smtClean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sp>
        <p:nvSpPr>
          <p:cNvPr id="61443" name="Dia számának helye 5"/>
          <p:cNvSpPr>
            <a:spLocks noGrp="1"/>
          </p:cNvSpPr>
          <p:nvPr>
            <p:ph type="sldNum" sz="quarter" idx="12"/>
          </p:nvPr>
        </p:nvSpPr>
        <p:spPr bwMode="auto">
          <a:xfrm>
            <a:off x="8532813" y="6524625"/>
            <a:ext cx="539750" cy="257175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fld id="{9269EE7D-3DA4-43A4-8D2A-D4C9D8F77C4D}" type="slidenum">
              <a:rPr lang="en-US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61444" name="Élőláb helye 4"/>
          <p:cNvSpPr>
            <a:spLocks noGrp="1"/>
          </p:cNvSpPr>
          <p:nvPr>
            <p:ph type="ftr" sz="quarter" idx="11"/>
          </p:nvPr>
        </p:nvSpPr>
        <p:spPr bwMode="auto">
          <a:xfrm>
            <a:off x="5572125" y="6500813"/>
            <a:ext cx="2500313" cy="280987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schemeClr val="tx2"/>
                </a:solidFill>
              </a:rPr>
              <a:t>Kerpel-Fronius 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14313"/>
            <a:ext cx="7772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600" b="1" smtClean="0">
                <a:solidFill>
                  <a:schemeClr val="accent1">
                    <a:lumMod val="75000"/>
                  </a:schemeClr>
                </a:solidFill>
              </a:rPr>
              <a:t>Fehérje hatóanyagot tartalmazó hasonló biológiai gyógyszerek</a:t>
            </a:r>
            <a:r>
              <a:rPr lang="hu-HU" sz="280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hu-HU" sz="280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sz="280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2800" smtClean="0">
                <a:solidFill>
                  <a:schemeClr val="tx1"/>
                </a:solidFill>
              </a:rPr>
              <a:t>Klinikai előnyök és gondok</a:t>
            </a:r>
          </a:p>
        </p:txBody>
      </p:sp>
      <p:sp>
        <p:nvSpPr>
          <p:cNvPr id="62466" name="Dia számának helye 2"/>
          <p:cNvSpPr>
            <a:spLocks noGrp="1"/>
          </p:cNvSpPr>
          <p:nvPr>
            <p:ph type="sldNum" sz="quarter" idx="12"/>
          </p:nvPr>
        </p:nvSpPr>
        <p:spPr bwMode="auto">
          <a:xfrm>
            <a:off x="6572250" y="6500813"/>
            <a:ext cx="2495550" cy="280987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chemeClr val="tx2"/>
                </a:solidFill>
              </a:rPr>
              <a:t>KERPEL-FRONIUS 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>
              <a:solidFill>
                <a:schemeClr val="tx2"/>
              </a:solidFill>
            </a:endParaRPr>
          </a:p>
        </p:txBody>
      </p:sp>
      <p:sp>
        <p:nvSpPr>
          <p:cNvPr id="62467" name="Oval 3"/>
          <p:cNvSpPr>
            <a:spLocks noChangeArrowheads="1"/>
          </p:cNvSpPr>
          <p:nvPr/>
        </p:nvSpPr>
        <p:spPr bwMode="auto">
          <a:xfrm>
            <a:off x="250825" y="3716338"/>
            <a:ext cx="4032250" cy="27368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3600" b="1">
              <a:latin typeface="Calibri" pitchFamily="34" charset="0"/>
            </a:endParaRP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179388" y="1601788"/>
            <a:ext cx="5586412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800" b="1" i="1">
                <a:solidFill>
                  <a:schemeClr val="tx2"/>
                </a:solidFill>
                <a:latin typeface="Calibri" pitchFamily="34" charset="0"/>
              </a:rPr>
              <a:t>Bizonyítottan azonos, illetve</a:t>
            </a:r>
          </a:p>
          <a:p>
            <a:r>
              <a:rPr lang="hu-HU" sz="2800" b="1" i="1">
                <a:solidFill>
                  <a:schemeClr val="tx2"/>
                </a:solidFill>
                <a:latin typeface="Calibri" pitchFamily="34" charset="0"/>
              </a:rPr>
              <a:t>hasonló tulajdonságok:</a:t>
            </a:r>
          </a:p>
          <a:p>
            <a:pPr>
              <a:buFontTx/>
              <a:buChar char="•"/>
            </a:pPr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Azonos aminosav váz</a:t>
            </a:r>
          </a:p>
          <a:p>
            <a:pPr>
              <a:buFontTx/>
              <a:buChar char="•"/>
            </a:pPr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Hasonló farmakokinetikai jellegzetességek</a:t>
            </a:r>
          </a:p>
          <a:p>
            <a:pPr>
              <a:buFontTx/>
              <a:buChar char="•"/>
            </a:pPr>
            <a:r>
              <a:rPr lang="hu-HU" sz="2400">
                <a:solidFill>
                  <a:schemeClr val="tx2"/>
                </a:solidFill>
                <a:latin typeface="Calibri" pitchFamily="34" charset="0"/>
              </a:rPr>
              <a:t>Hasonló farmakodinámiás hatások  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4427538" y="3860800"/>
            <a:ext cx="4524375" cy="234473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800" b="1" i="1">
                <a:solidFill>
                  <a:srgbClr val="FF0000"/>
                </a:solidFill>
                <a:latin typeface="Calibri" pitchFamily="34" charset="0"/>
              </a:rPr>
              <a:t>Eltérő tulajdonságok: </a:t>
            </a:r>
          </a:p>
          <a:p>
            <a:pPr>
              <a:buFontTx/>
              <a:buChar char="•"/>
            </a:pPr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Post-transzlációs </a:t>
            </a:r>
          </a:p>
          <a:p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 módosulások </a:t>
            </a:r>
          </a:p>
          <a:p>
            <a:pPr>
              <a:buFontTx/>
              <a:buChar char="•"/>
            </a:pPr>
            <a:r>
              <a:rPr lang="hu-HU" sz="2400">
                <a:solidFill>
                  <a:srgbClr val="FF0000"/>
                </a:solidFill>
                <a:latin typeface="Calibri" pitchFamily="34" charset="0"/>
              </a:rPr>
              <a:t>Immunogenitási jellemzők </a:t>
            </a:r>
          </a:p>
          <a:p>
            <a:pPr>
              <a:buFontTx/>
              <a:buChar char="•"/>
            </a:pPr>
            <a:r>
              <a:rPr lang="hu-HU" sz="2400" b="1" i="1">
                <a:solidFill>
                  <a:srgbClr val="FF0000"/>
                </a:solidFill>
                <a:latin typeface="Calibri" pitchFamily="34" charset="0"/>
              </a:rPr>
              <a:t>Eltérések klinikai jelentősége</a:t>
            </a:r>
          </a:p>
          <a:p>
            <a:r>
              <a:rPr lang="hu-HU" sz="2400" b="1" i="1">
                <a:solidFill>
                  <a:srgbClr val="FF0000"/>
                </a:solidFill>
                <a:latin typeface="Calibri" pitchFamily="34" charset="0"/>
              </a:rPr>
              <a:t> bizonytalan</a:t>
            </a:r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611188" y="4581525"/>
            <a:ext cx="3563937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3200" b="1">
                <a:latin typeface="Calibri" pitchFamily="34" charset="0"/>
              </a:rPr>
              <a:t>Hasonló biológiai</a:t>
            </a:r>
          </a:p>
          <a:p>
            <a:pPr algn="ctr"/>
            <a:r>
              <a:rPr lang="hu-HU" sz="3200" b="1">
                <a:latin typeface="Calibri" pitchFamily="34" charset="0"/>
              </a:rPr>
              <a:t>gyógyszerek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424862" cy="1439863"/>
          </a:xfrm>
        </p:spPr>
        <p:txBody>
          <a:bodyPr/>
          <a:lstStyle/>
          <a:p>
            <a:r>
              <a:rPr lang="en-US" sz="2800" smtClean="0"/>
              <a:t>Biológiai hasznosíthatóság</a:t>
            </a:r>
            <a:r>
              <a:rPr lang="hu-HU" sz="2800" smtClean="0"/>
              <a:t> korlátozott jelentősége a </a:t>
            </a:r>
            <a:r>
              <a:rPr lang="hu-HU" sz="2800" i="1" smtClean="0">
                <a:solidFill>
                  <a:srgbClr val="FF0000"/>
                </a:solidFill>
              </a:rPr>
              <a:t>hasonló biológiai</a:t>
            </a:r>
            <a:r>
              <a:rPr lang="hu-HU" sz="2800" smtClean="0"/>
              <a:t> gyógyszerek helyettesítési gyakorlatában </a:t>
            </a:r>
            <a:endParaRPr lang="en-US" sz="2800" smtClean="0"/>
          </a:p>
        </p:txBody>
      </p:sp>
      <p:sp>
        <p:nvSpPr>
          <p:cNvPr id="63490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07950" y="3644900"/>
            <a:ext cx="5545138" cy="32131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b="1" smtClean="0">
                <a:latin typeface="Arial" charset="0"/>
                <a:cs typeface="Arial" charset="0"/>
              </a:rPr>
              <a:t>Biológiai hasznosíthatóság (bioavailability) alatt értjük azon gyógyszermennyiséget, mely a szisztémás keringésbe kerül bármely adagolási út nyomán</a:t>
            </a:r>
            <a:endParaRPr lang="hu-HU" sz="2000" b="1" smtClean="0">
              <a:latin typeface="Arial" charset="0"/>
              <a:cs typeface="Arial" charset="0"/>
            </a:endParaRPr>
          </a:p>
          <a:p>
            <a:pPr>
              <a:lnSpc>
                <a:spcPct val="80000"/>
              </a:lnSpc>
            </a:pPr>
            <a:r>
              <a:rPr lang="hu-HU" b="1" i="1" smtClean="0">
                <a:solidFill>
                  <a:srgbClr val="FF0000"/>
                </a:solidFill>
                <a:latin typeface="Arial" charset="0"/>
                <a:cs typeface="Arial" charset="0"/>
              </a:rPr>
              <a:t>A biológiai hasznosíthatóság hasonlóságából nem következik a farmakológiai és immunológiai hasonlóság, melyet összehasonlító klinikai vizsgálatokban kell igazolni</a:t>
            </a:r>
          </a:p>
        </p:txBody>
      </p:sp>
      <p:sp>
        <p:nvSpPr>
          <p:cNvPr id="11" name="Dia számának helye 4"/>
          <p:cNvSpPr>
            <a:spLocks noGrp="1"/>
          </p:cNvSpPr>
          <p:nvPr>
            <p:ph type="sldNum" sz="quarter" idx="10"/>
          </p:nvPr>
        </p:nvSpPr>
        <p:spPr>
          <a:xfrm>
            <a:off x="5143500" y="6572250"/>
            <a:ext cx="4071938" cy="285750"/>
          </a:xfrm>
          <a:ln>
            <a:solidFill>
              <a:schemeClr val="bg1"/>
            </a:solidFill>
          </a:ln>
        </p:spPr>
        <p:txBody>
          <a:bodyPr/>
          <a:lstStyle/>
          <a:p>
            <a:pPr>
              <a:defRPr/>
            </a:pPr>
            <a:r>
              <a:rPr lang="hu-HU" sz="1800" dirty="0"/>
              <a:t>KERPEL-FRONIUS </a:t>
            </a:r>
            <a:r>
              <a:rPr lang="hu-HU" sz="1800" dirty="0" smtClean="0"/>
              <a:t>S      </a:t>
            </a:r>
            <a:fld id="{83BDA07E-FA44-4B5D-B0FE-80868261D209}" type="slidenum">
              <a:rPr lang="hu-HU" sz="1800" smtClean="0"/>
              <a:pPr>
                <a:defRPr/>
              </a:pPr>
              <a:t>34</a:t>
            </a:fld>
            <a:endParaRPr lang="hu-HU" sz="1800" dirty="0"/>
          </a:p>
          <a:p>
            <a:pPr algn="r">
              <a:defRPr/>
            </a:pPr>
            <a:endParaRPr lang="hu-HU" dirty="0"/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827088" y="1917700"/>
            <a:ext cx="3305175" cy="5889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200" b="1" i="1">
                <a:solidFill>
                  <a:srgbClr val="FF0000"/>
                </a:solidFill>
                <a:latin typeface="Calibri" pitchFamily="34" charset="0"/>
              </a:rPr>
              <a:t>Azonos</a:t>
            </a:r>
            <a:r>
              <a:rPr lang="hu-HU" sz="3200" b="1">
                <a:solidFill>
                  <a:srgbClr val="FF0000"/>
                </a:solidFill>
                <a:latin typeface="Calibri" pitchFamily="34" charset="0"/>
              </a:rPr>
              <a:t> vérszint</a:t>
            </a:r>
            <a:endParaRPr lang="en-US" sz="32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630238" y="2928938"/>
            <a:ext cx="3441700" cy="5842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200" b="1" i="1">
                <a:solidFill>
                  <a:schemeClr val="tx2"/>
                </a:solidFill>
                <a:latin typeface="Calibri" pitchFamily="34" charset="0"/>
              </a:rPr>
              <a:t>Hasonló</a:t>
            </a:r>
            <a:r>
              <a:rPr lang="hu-HU" sz="3200" b="1">
                <a:solidFill>
                  <a:schemeClr val="tx2"/>
                </a:solidFill>
                <a:latin typeface="Calibri" pitchFamily="34" charset="0"/>
              </a:rPr>
              <a:t> hatóanyag</a:t>
            </a:r>
            <a:endParaRPr lang="en-US" sz="3200" b="1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4997450" y="2133600"/>
            <a:ext cx="3895725" cy="1076325"/>
          </a:xfrm>
          <a:prstGeom prst="rect">
            <a:avLst/>
          </a:prstGeom>
          <a:noFill/>
          <a:ln w="9525">
            <a:solidFill>
              <a:srgbClr val="66003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3200" i="1">
                <a:solidFill>
                  <a:srgbClr val="660033"/>
                </a:solidFill>
                <a:latin typeface="Arial Black" pitchFamily="34" charset="0"/>
              </a:rPr>
              <a:t>Hasonló</a:t>
            </a:r>
            <a:r>
              <a:rPr lang="hu-HU" sz="3200">
                <a:solidFill>
                  <a:srgbClr val="660033"/>
                </a:solidFill>
                <a:latin typeface="Arial Black" pitchFamily="34" charset="0"/>
              </a:rPr>
              <a:t> klinikai </a:t>
            </a:r>
          </a:p>
          <a:p>
            <a:pPr algn="ctr"/>
            <a:r>
              <a:rPr lang="hu-HU" sz="3200">
                <a:solidFill>
                  <a:srgbClr val="660033"/>
                </a:solidFill>
                <a:latin typeface="Arial Black" pitchFamily="34" charset="0"/>
              </a:rPr>
              <a:t>hatás</a:t>
            </a:r>
            <a:endParaRPr lang="en-US" sz="3200">
              <a:solidFill>
                <a:srgbClr val="660033"/>
              </a:solidFill>
              <a:latin typeface="Arial Black" pitchFamily="34" charset="0"/>
            </a:endParaRPr>
          </a:p>
        </p:txBody>
      </p:sp>
      <p:sp>
        <p:nvSpPr>
          <p:cNvPr id="63495" name="AutoShape 7"/>
          <p:cNvSpPr>
            <a:spLocks noChangeArrowheads="1"/>
          </p:cNvSpPr>
          <p:nvPr/>
        </p:nvSpPr>
        <p:spPr bwMode="auto">
          <a:xfrm rot="1741127">
            <a:off x="4067175" y="2312988"/>
            <a:ext cx="1008063" cy="360362"/>
          </a:xfrm>
          <a:prstGeom prst="rightArrow">
            <a:avLst>
              <a:gd name="adj1" fmla="val 50000"/>
              <a:gd name="adj2" fmla="val 69934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auto">
          <a:xfrm rot="-1907395">
            <a:off x="4143375" y="2903538"/>
            <a:ext cx="914400" cy="360362"/>
          </a:xfrm>
          <a:prstGeom prst="rightArrow">
            <a:avLst>
              <a:gd name="adj1" fmla="val 50000"/>
              <a:gd name="adj2" fmla="val 63436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5786438" y="5961063"/>
            <a:ext cx="31686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000" b="1">
                <a:solidFill>
                  <a:schemeClr val="tx2"/>
                </a:solidFill>
                <a:cs typeface="Arial" charset="0"/>
              </a:rPr>
              <a:t>AUC</a:t>
            </a:r>
            <a:r>
              <a:rPr lang="hu-HU" sz="2000" b="1" baseline="-25000">
                <a:solidFill>
                  <a:schemeClr val="tx2"/>
                </a:solidFill>
                <a:cs typeface="Arial" charset="0"/>
              </a:rPr>
              <a:t>1</a:t>
            </a:r>
            <a:r>
              <a:rPr lang="hu-HU" sz="2000" b="1">
                <a:solidFill>
                  <a:schemeClr val="tx2"/>
                </a:solidFill>
                <a:cs typeface="Arial" charset="0"/>
              </a:rPr>
              <a:t>/AUC</a:t>
            </a:r>
            <a:r>
              <a:rPr lang="hu-HU" sz="2000" b="1" baseline="-25000">
                <a:solidFill>
                  <a:schemeClr val="tx2"/>
                </a:solidFill>
                <a:cs typeface="Arial" charset="0"/>
              </a:rPr>
              <a:t>2</a:t>
            </a:r>
            <a:r>
              <a:rPr lang="hu-HU" sz="2000" b="1">
                <a:solidFill>
                  <a:schemeClr val="tx2"/>
                </a:solidFill>
                <a:cs typeface="Arial" charset="0"/>
              </a:rPr>
              <a:t>=1 (0,80-1,25)</a:t>
            </a:r>
            <a:endParaRPr lang="en-US" sz="2000" b="1">
              <a:solidFill>
                <a:schemeClr val="tx2"/>
              </a:solidFill>
              <a:cs typeface="Arial" charset="0"/>
            </a:endParaRPr>
          </a:p>
        </p:txBody>
      </p:sp>
      <p:pic>
        <p:nvPicPr>
          <p:cNvPr id="63498" name="Picture 10" descr="bioavailability1"/>
          <p:cNvPicPr>
            <a:picLocks noChangeAspect="1" noChangeArrowheads="1"/>
          </p:cNvPicPr>
          <p:nvPr/>
        </p:nvPicPr>
        <p:blipFill>
          <a:blip r:embed="rId2"/>
          <a:srcRect l="4892"/>
          <a:stretch>
            <a:fillRect/>
          </a:stretch>
        </p:blipFill>
        <p:spPr bwMode="auto">
          <a:xfrm>
            <a:off x="5795963" y="3357563"/>
            <a:ext cx="3024187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12738"/>
            <a:ext cx="8135937" cy="8842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 b="1" smtClean="0">
                <a:solidFill>
                  <a:schemeClr val="accent1">
                    <a:lumMod val="75000"/>
                  </a:schemeClr>
                </a:solidFill>
              </a:rPr>
              <a:t>Generikus</a:t>
            </a:r>
            <a:r>
              <a:rPr lang="hu-HU" sz="2800" b="1" i="1" smtClean="0">
                <a:solidFill>
                  <a:schemeClr val="accent1">
                    <a:lumMod val="75000"/>
                  </a:schemeClr>
                </a:solidFill>
              </a:rPr>
              <a:t> és </a:t>
            </a:r>
            <a:r>
              <a:rPr lang="hu-HU" sz="2800" b="1" i="1" smtClean="0">
                <a:solidFill>
                  <a:srgbClr val="FF3300"/>
                </a:solidFill>
              </a:rPr>
              <a:t>Hasonló biológiai</a:t>
            </a:r>
            <a:r>
              <a:rPr lang="hu-HU" sz="2800" b="1" i="1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2800" b="1" i="1" smtClean="0">
                <a:solidFill>
                  <a:srgbClr val="FF0000"/>
                </a:solidFill>
              </a:rPr>
              <a:t>(Biosimilar) </a:t>
            </a:r>
            <a:r>
              <a:rPr lang="hu-HU" sz="2800" b="1" smtClean="0">
                <a:solidFill>
                  <a:schemeClr val="accent1">
                    <a:lumMod val="75000"/>
                  </a:schemeClr>
                </a:solidFill>
              </a:rPr>
              <a:t>gyógyszerek</a:t>
            </a:r>
            <a:r>
              <a:rPr lang="hu-HU" sz="280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120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hu-HU" sz="120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sz="1200" smtClean="0">
                <a:solidFill>
                  <a:schemeClr val="accent1">
                    <a:lumMod val="75000"/>
                  </a:schemeClr>
                </a:solidFill>
              </a:rPr>
              <a:t>Guideline on similar biological medicinal products: CHMP/437/04. ff</a:t>
            </a:r>
            <a:endParaRPr lang="en-US" sz="120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4514" name="Dia számának helye 2"/>
          <p:cNvSpPr>
            <a:spLocks noGrp="1"/>
          </p:cNvSpPr>
          <p:nvPr>
            <p:ph type="sldNum" sz="quarter" idx="12"/>
          </p:nvPr>
        </p:nvSpPr>
        <p:spPr bwMode="auto">
          <a:xfrm>
            <a:off x="4929188" y="6577013"/>
            <a:ext cx="4138612" cy="352425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lang="hu-HU" sz="1800">
                <a:solidFill>
                  <a:schemeClr val="tx2"/>
                </a:solidFill>
              </a:rPr>
              <a:t>KERPEL-FRONIUS S        </a:t>
            </a:r>
            <a:fld id="{DE46DB16-7CD0-4F46-B788-6689F45C770A}" type="slidenum">
              <a:rPr lang="hu-HU" sz="1800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hu-HU" sz="1800">
              <a:solidFill>
                <a:schemeClr val="tx2"/>
              </a:solidFill>
            </a:endParaRPr>
          </a:p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hu-HU" sz="1800">
              <a:solidFill>
                <a:schemeClr val="tx2"/>
              </a:solidFill>
            </a:endParaRP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2432050" y="1247775"/>
            <a:ext cx="40052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800" b="1">
                <a:latin typeface="Calibri" pitchFamily="34" charset="0"/>
              </a:rPr>
              <a:t>Innovatív gyógyszerek</a:t>
            </a:r>
            <a:endParaRPr lang="en-US" sz="2800" b="1">
              <a:latin typeface="Calibri" pitchFamily="34" charset="0"/>
            </a:endParaRP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2700338" y="2636838"/>
            <a:ext cx="36496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800" b="1">
                <a:latin typeface="Calibri" pitchFamily="34" charset="0"/>
              </a:rPr>
              <a:t>Követő gyógyszerek</a:t>
            </a:r>
            <a:endParaRPr lang="en-US" sz="2800" b="1">
              <a:latin typeface="Calibri" pitchFamily="34" charset="0"/>
            </a:endParaRP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539750" y="1931988"/>
            <a:ext cx="3617913" cy="528637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800" b="1">
                <a:solidFill>
                  <a:srgbClr val="3333FF"/>
                </a:solidFill>
                <a:latin typeface="Calibri" pitchFamily="34" charset="0"/>
              </a:rPr>
              <a:t>Kémiai </a:t>
            </a:r>
            <a:r>
              <a:rPr lang="hu-HU" sz="2800" b="1">
                <a:solidFill>
                  <a:schemeClr val="accent2"/>
                </a:solidFill>
                <a:latin typeface="Calibri" pitchFamily="34" charset="0"/>
              </a:rPr>
              <a:t>gyógyszerek</a:t>
            </a:r>
            <a:endParaRPr lang="en-US" sz="2800" b="1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103188" y="3381375"/>
            <a:ext cx="4324350" cy="2678113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800" b="1">
                <a:solidFill>
                  <a:srgbClr val="3333FF"/>
                </a:solidFill>
                <a:latin typeface="Calibri" pitchFamily="34" charset="0"/>
              </a:rPr>
              <a:t>Generikus gyógyszerek </a:t>
            </a:r>
          </a:p>
          <a:p>
            <a:pPr>
              <a:buFontTx/>
              <a:buChar char="•"/>
            </a:pPr>
            <a:r>
              <a:rPr lang="hu-HU" sz="2000">
                <a:solidFill>
                  <a:srgbClr val="3333FF"/>
                </a:solidFill>
                <a:cs typeface="Arial" charset="0"/>
              </a:rPr>
              <a:t>Összehasonlító biológiai hasznosíthatósági vizsgálat alkalmazható a hatásosság és a biztonság bizonyítására</a:t>
            </a:r>
          </a:p>
          <a:p>
            <a:pPr>
              <a:buFontTx/>
              <a:buChar char="•"/>
            </a:pPr>
            <a:r>
              <a:rPr lang="hu-HU" sz="2000">
                <a:solidFill>
                  <a:srgbClr val="3333FF"/>
                </a:solidFill>
                <a:cs typeface="Arial" charset="0"/>
              </a:rPr>
              <a:t>Terápiás összehasonlítás nem szükséges</a:t>
            </a:r>
          </a:p>
          <a:p>
            <a:pPr>
              <a:buFontTx/>
              <a:buChar char="•"/>
            </a:pPr>
            <a:r>
              <a:rPr lang="hu-HU" sz="2000">
                <a:solidFill>
                  <a:srgbClr val="3333FF"/>
                </a:solidFill>
                <a:cs typeface="Arial" charset="0"/>
              </a:rPr>
              <a:t>Kémiai azonosság meghatározható</a:t>
            </a: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4527550" y="3357563"/>
            <a:ext cx="4437063" cy="28924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800" b="1">
                <a:solidFill>
                  <a:srgbClr val="FF0000"/>
                </a:solidFill>
                <a:latin typeface="Calibri" pitchFamily="34" charset="0"/>
              </a:rPr>
              <a:t>Hasonló biológiai </a:t>
            </a:r>
          </a:p>
          <a:p>
            <a:r>
              <a:rPr lang="hu-HU" sz="2800" b="1">
                <a:solidFill>
                  <a:srgbClr val="FF0000"/>
                </a:solidFill>
                <a:latin typeface="Calibri" pitchFamily="34" charset="0"/>
              </a:rPr>
              <a:t>(biosimilar) gyógyszerek </a:t>
            </a:r>
          </a:p>
          <a:p>
            <a:pPr>
              <a:buFontTx/>
              <a:buChar char="•"/>
            </a:pPr>
            <a:r>
              <a:rPr lang="hu-HU">
                <a:solidFill>
                  <a:srgbClr val="FF0000"/>
                </a:solidFill>
                <a:cs typeface="Arial" charset="0"/>
              </a:rPr>
              <a:t>A molekulák teljes kémiai azonossága nem bizonyítható</a:t>
            </a:r>
          </a:p>
          <a:p>
            <a:pPr>
              <a:buFontTx/>
              <a:buChar char="•"/>
            </a:pPr>
            <a:r>
              <a:rPr lang="hu-HU">
                <a:solidFill>
                  <a:srgbClr val="FF0000"/>
                </a:solidFill>
                <a:cs typeface="Arial" charset="0"/>
              </a:rPr>
              <a:t>A referencia gyógyszerrel szemben végzett összehasonlító vizsgálatokra van szükség a hasonló minőség, a </a:t>
            </a:r>
            <a:r>
              <a:rPr lang="hu-HU" i="1">
                <a:solidFill>
                  <a:srgbClr val="FF0000"/>
                </a:solidFill>
                <a:cs typeface="Arial" charset="0"/>
              </a:rPr>
              <a:t>klinikai hatásosság és biztonság</a:t>
            </a:r>
            <a:r>
              <a:rPr lang="hu-HU">
                <a:solidFill>
                  <a:srgbClr val="FF0000"/>
                </a:solidFill>
                <a:cs typeface="Arial" charset="0"/>
              </a:rPr>
              <a:t> bizonyítására (immunogenitás!!!)</a:t>
            </a:r>
            <a:endParaRPr lang="en-US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4613275" y="1911350"/>
            <a:ext cx="3952875" cy="5286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800" b="1">
                <a:solidFill>
                  <a:srgbClr val="FF0000"/>
                </a:solidFill>
                <a:latin typeface="Calibri" pitchFamily="34" charset="0"/>
              </a:rPr>
              <a:t>Biológiai gyógyszerek</a:t>
            </a:r>
            <a:endParaRPr lang="en-US" sz="28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64521" name="AutoShape 9"/>
          <p:cNvSpPr>
            <a:spLocks noChangeArrowheads="1"/>
          </p:cNvSpPr>
          <p:nvPr/>
        </p:nvSpPr>
        <p:spPr bwMode="auto">
          <a:xfrm>
            <a:off x="179388" y="2559050"/>
            <a:ext cx="431800" cy="725488"/>
          </a:xfrm>
          <a:prstGeom prst="downArrow">
            <a:avLst>
              <a:gd name="adj1" fmla="val 50000"/>
              <a:gd name="adj2" fmla="val 42004"/>
            </a:avLst>
          </a:prstGeom>
          <a:solidFill>
            <a:srgbClr val="00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4522" name="AutoShape 10"/>
          <p:cNvSpPr>
            <a:spLocks noChangeArrowheads="1"/>
          </p:cNvSpPr>
          <p:nvPr/>
        </p:nvSpPr>
        <p:spPr bwMode="auto">
          <a:xfrm>
            <a:off x="8459788" y="2487613"/>
            <a:ext cx="431800" cy="796925"/>
          </a:xfrm>
          <a:prstGeom prst="downArrow">
            <a:avLst>
              <a:gd name="adj1" fmla="val 50000"/>
              <a:gd name="adj2" fmla="val 4614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4"/>
          <p:cNvSpPr>
            <a:spLocks noGrp="1" noChangeArrowheads="1"/>
          </p:cNvSpPr>
          <p:nvPr>
            <p:ph type="title"/>
          </p:nvPr>
        </p:nvSpPr>
        <p:spPr>
          <a:xfrm>
            <a:off x="342900" y="285750"/>
            <a:ext cx="8458200" cy="1428750"/>
          </a:xfrm>
        </p:spPr>
        <p:txBody>
          <a:bodyPr/>
          <a:lstStyle/>
          <a:p>
            <a:r>
              <a:rPr lang="hu-HU" b="1" smtClean="0">
                <a:solidFill>
                  <a:schemeClr val="tx2"/>
                </a:solidFill>
              </a:rPr>
              <a:t>Összehasonlító farmakokinetikai és farmakodinámiás vizsgálatok terve </a:t>
            </a:r>
            <a:endParaRPr lang="en-US" b="1" smtClean="0">
              <a:solidFill>
                <a:schemeClr val="tx2"/>
              </a:solidFill>
            </a:endParaRPr>
          </a:p>
        </p:txBody>
      </p:sp>
      <p:sp>
        <p:nvSpPr>
          <p:cNvPr id="65538" name="Dia számának helye 3"/>
          <p:cNvSpPr>
            <a:spLocks noGrp="1"/>
          </p:cNvSpPr>
          <p:nvPr>
            <p:ph type="sldNum" sz="quarter" idx="12"/>
          </p:nvPr>
        </p:nvSpPr>
        <p:spPr bwMode="auto">
          <a:xfrm>
            <a:off x="6572250" y="6500813"/>
            <a:ext cx="2500313" cy="285750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chemeClr val="tx2"/>
                </a:solidFill>
              </a:rPr>
              <a:t>Kerpel-Fronius S.         </a:t>
            </a:r>
          </a:p>
        </p:txBody>
      </p:sp>
      <p:sp>
        <p:nvSpPr>
          <p:cNvPr id="32779" name="Line 11"/>
          <p:cNvSpPr>
            <a:spLocks noChangeShapeType="1"/>
          </p:cNvSpPr>
          <p:nvPr/>
        </p:nvSpPr>
        <p:spPr bwMode="auto">
          <a:xfrm>
            <a:off x="2500313" y="4605338"/>
            <a:ext cx="1643062" cy="46037"/>
          </a:xfrm>
          <a:prstGeom prst="line">
            <a:avLst/>
          </a:prstGeom>
          <a:noFill/>
          <a:ln w="38100">
            <a:solidFill>
              <a:schemeClr val="accent5">
                <a:lumMod val="5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grpSp>
        <p:nvGrpSpPr>
          <p:cNvPr id="65540" name="Group 18"/>
          <p:cNvGrpSpPr>
            <a:grpSpLocks/>
          </p:cNvGrpSpPr>
          <p:nvPr/>
        </p:nvGrpSpPr>
        <p:grpSpPr bwMode="auto">
          <a:xfrm>
            <a:off x="928688" y="3071813"/>
            <a:ext cx="6472237" cy="1504950"/>
            <a:chOff x="708" y="1706"/>
            <a:chExt cx="4077" cy="908"/>
          </a:xfrm>
        </p:grpSpPr>
        <p:sp>
          <p:nvSpPr>
            <p:cNvPr id="65545" name="Text Box 6"/>
            <p:cNvSpPr txBox="1">
              <a:spLocks noChangeArrowheads="1"/>
            </p:cNvSpPr>
            <p:nvPr/>
          </p:nvSpPr>
          <p:spPr bwMode="auto">
            <a:xfrm>
              <a:off x="708" y="1793"/>
              <a:ext cx="428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hu-HU" sz="5400" b="1">
                  <a:latin typeface="Times New Roman" pitchFamily="18" charset="0"/>
                </a:rPr>
                <a:t>R</a:t>
              </a:r>
              <a:endParaRPr lang="en-US" sz="5400" b="1">
                <a:latin typeface="Times New Roman" pitchFamily="18" charset="0"/>
              </a:endParaRPr>
            </a:p>
          </p:txBody>
        </p:sp>
        <p:sp>
          <p:nvSpPr>
            <p:cNvPr id="65546" name="Line 9"/>
            <p:cNvSpPr>
              <a:spLocks noChangeShapeType="1"/>
            </p:cNvSpPr>
            <p:nvPr/>
          </p:nvSpPr>
          <p:spPr bwMode="auto">
            <a:xfrm flipV="1">
              <a:off x="1202" y="1706"/>
              <a:ext cx="408" cy="45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65547" name="Line 10"/>
            <p:cNvSpPr>
              <a:spLocks noChangeShapeType="1"/>
            </p:cNvSpPr>
            <p:nvPr/>
          </p:nvSpPr>
          <p:spPr bwMode="auto">
            <a:xfrm>
              <a:off x="1202" y="2160"/>
              <a:ext cx="453" cy="45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65548" name="Line 12"/>
            <p:cNvSpPr>
              <a:spLocks noChangeShapeType="1"/>
            </p:cNvSpPr>
            <p:nvPr/>
          </p:nvSpPr>
          <p:spPr bwMode="auto">
            <a:xfrm>
              <a:off x="1610" y="1706"/>
              <a:ext cx="1134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65549" name="Line 14"/>
            <p:cNvSpPr>
              <a:spLocks noChangeShapeType="1"/>
            </p:cNvSpPr>
            <p:nvPr/>
          </p:nvSpPr>
          <p:spPr bwMode="auto">
            <a:xfrm flipV="1">
              <a:off x="2744" y="1752"/>
              <a:ext cx="907" cy="86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65550" name="Line 15"/>
            <p:cNvSpPr>
              <a:spLocks noChangeShapeType="1"/>
            </p:cNvSpPr>
            <p:nvPr/>
          </p:nvSpPr>
          <p:spPr bwMode="auto">
            <a:xfrm>
              <a:off x="2744" y="1706"/>
              <a:ext cx="862" cy="86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65551" name="Line 16"/>
            <p:cNvSpPr>
              <a:spLocks noChangeShapeType="1"/>
            </p:cNvSpPr>
            <p:nvPr/>
          </p:nvSpPr>
          <p:spPr bwMode="auto">
            <a:xfrm>
              <a:off x="3606" y="2568"/>
              <a:ext cx="1134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sp>
          <p:nvSpPr>
            <p:cNvPr id="32785" name="Line 17"/>
            <p:cNvSpPr>
              <a:spLocks noChangeShapeType="1"/>
            </p:cNvSpPr>
            <p:nvPr/>
          </p:nvSpPr>
          <p:spPr bwMode="auto">
            <a:xfrm>
              <a:off x="3651" y="1752"/>
              <a:ext cx="1134" cy="0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65541" name="Text Box 19"/>
          <p:cNvSpPr txBox="1">
            <a:spLocks noChangeArrowheads="1"/>
          </p:cNvSpPr>
          <p:nvPr/>
        </p:nvSpPr>
        <p:spPr bwMode="auto">
          <a:xfrm>
            <a:off x="2339975" y="4741863"/>
            <a:ext cx="18446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>
                <a:solidFill>
                  <a:schemeClr val="tx2"/>
                </a:solidFill>
                <a:cs typeface="Arial" charset="0"/>
              </a:rPr>
              <a:t>Követő</a:t>
            </a:r>
          </a:p>
          <a:p>
            <a:r>
              <a:rPr lang="hu-HU" sz="2400" b="1">
                <a:solidFill>
                  <a:schemeClr val="tx2"/>
                </a:solidFill>
                <a:cs typeface="Arial" charset="0"/>
              </a:rPr>
              <a:t>készítmény</a:t>
            </a:r>
            <a:endParaRPr lang="en-US" sz="2400" b="1">
              <a:solidFill>
                <a:schemeClr val="tx2"/>
              </a:solidFill>
              <a:cs typeface="Arial" charset="0"/>
            </a:endParaRPr>
          </a:p>
        </p:txBody>
      </p:sp>
      <p:sp>
        <p:nvSpPr>
          <p:cNvPr id="65542" name="Text Box 21"/>
          <p:cNvSpPr txBox="1">
            <a:spLocks noChangeArrowheads="1"/>
          </p:cNvSpPr>
          <p:nvPr/>
        </p:nvSpPr>
        <p:spPr bwMode="auto">
          <a:xfrm>
            <a:off x="2286000" y="2214563"/>
            <a:ext cx="18446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>
                <a:solidFill>
                  <a:srgbClr val="FF0000"/>
                </a:solidFill>
                <a:cs typeface="Arial" charset="0"/>
              </a:rPr>
              <a:t>Referns </a:t>
            </a:r>
          </a:p>
          <a:p>
            <a:r>
              <a:rPr lang="hu-HU" sz="2400" b="1">
                <a:solidFill>
                  <a:srgbClr val="FF0000"/>
                </a:solidFill>
                <a:cs typeface="Arial" charset="0"/>
              </a:rPr>
              <a:t>készítmény</a:t>
            </a:r>
            <a:endParaRPr lang="en-US" sz="2400" b="1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65543" name="Text Box 21"/>
          <p:cNvSpPr txBox="1">
            <a:spLocks noChangeArrowheads="1"/>
          </p:cNvSpPr>
          <p:nvPr/>
        </p:nvSpPr>
        <p:spPr bwMode="auto">
          <a:xfrm>
            <a:off x="5643563" y="4714875"/>
            <a:ext cx="18446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>
                <a:solidFill>
                  <a:srgbClr val="FF0000"/>
                </a:solidFill>
                <a:cs typeface="Arial" charset="0"/>
              </a:rPr>
              <a:t>Referns </a:t>
            </a:r>
          </a:p>
          <a:p>
            <a:r>
              <a:rPr lang="hu-HU" sz="2400" b="1">
                <a:solidFill>
                  <a:srgbClr val="FF0000"/>
                </a:solidFill>
                <a:cs typeface="Arial" charset="0"/>
              </a:rPr>
              <a:t>készítmény</a:t>
            </a:r>
            <a:endParaRPr lang="en-US" sz="2400" b="1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65544" name="Text Box 19"/>
          <p:cNvSpPr txBox="1">
            <a:spLocks noChangeArrowheads="1"/>
          </p:cNvSpPr>
          <p:nvPr/>
        </p:nvSpPr>
        <p:spPr bwMode="auto">
          <a:xfrm>
            <a:off x="5500688" y="2286000"/>
            <a:ext cx="18446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 b="1">
                <a:solidFill>
                  <a:schemeClr val="tx2"/>
                </a:solidFill>
                <a:cs typeface="Arial" charset="0"/>
              </a:rPr>
              <a:t>Követő</a:t>
            </a:r>
          </a:p>
          <a:p>
            <a:r>
              <a:rPr lang="hu-HU" sz="2400" b="1">
                <a:solidFill>
                  <a:schemeClr val="tx2"/>
                </a:solidFill>
                <a:cs typeface="Arial" charset="0"/>
              </a:rPr>
              <a:t>készítmény</a:t>
            </a:r>
            <a:endParaRPr lang="en-US" sz="2400" b="1">
              <a:solidFill>
                <a:schemeClr val="tx2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88913"/>
            <a:ext cx="7772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 smtClean="0">
                <a:solidFill>
                  <a:schemeClr val="accent1">
                    <a:lumMod val="75000"/>
                  </a:schemeClr>
                </a:solidFill>
              </a:rPr>
              <a:t>Analóg és hasonló biológiai készítmények alkalmazásának helytelen és helyes klinikai gyakorlata</a:t>
            </a:r>
            <a:endParaRPr lang="en-US" sz="280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79388" y="5357813"/>
            <a:ext cx="8464550" cy="1144587"/>
          </a:xfrm>
        </p:spPr>
        <p:txBody>
          <a:bodyPr rtlCol="0">
            <a:normAutofit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b="1" smtClean="0"/>
              <a:t>Készítményváltást csak klinikai indokból, fokozott klinikai ellenőrzés mellett javasolt végezni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hu-HU" sz="2000" b="1" smtClean="0"/>
              <a:t>Terápiát lehetőleg ugyanazon készítménnyel javasolt végezni, ha nincs klinikai szükség a váltásra</a:t>
            </a:r>
            <a:endParaRPr lang="en-US" sz="2000" b="1" smtClean="0"/>
          </a:p>
        </p:txBody>
      </p:sp>
      <p:sp>
        <p:nvSpPr>
          <p:cNvPr id="38" name="Dia számának helye 4"/>
          <p:cNvSpPr>
            <a:spLocks noGrp="1"/>
          </p:cNvSpPr>
          <p:nvPr>
            <p:ph type="sldNum" sz="quarter" idx="10"/>
          </p:nvPr>
        </p:nvSpPr>
        <p:spPr>
          <a:xfrm>
            <a:off x="6643688" y="6500813"/>
            <a:ext cx="2424112" cy="300037"/>
          </a:xfrm>
          <a:ln>
            <a:solidFill>
              <a:schemeClr val="bg1"/>
            </a:solidFill>
          </a:ln>
        </p:spPr>
        <p:txBody>
          <a:bodyPr/>
          <a:lstStyle/>
          <a:p>
            <a:pPr>
              <a:defRPr/>
            </a:pPr>
            <a:r>
              <a:rPr lang="hu-HU" sz="1400" dirty="0"/>
              <a:t>KERPEL-FRONIUS </a:t>
            </a:r>
            <a:r>
              <a:rPr lang="hu-HU" sz="1400" dirty="0" smtClean="0"/>
              <a:t>S</a:t>
            </a:r>
            <a:endParaRPr lang="hu-HU" sz="1400" dirty="0"/>
          </a:p>
          <a:p>
            <a:pPr algn="r">
              <a:defRPr/>
            </a:pPr>
            <a:endParaRPr lang="hu-HU" dirty="0"/>
          </a:p>
        </p:txBody>
      </p:sp>
      <p:sp>
        <p:nvSpPr>
          <p:cNvPr id="66564" name="Oval 4"/>
          <p:cNvSpPr>
            <a:spLocks noChangeArrowheads="1"/>
          </p:cNvSpPr>
          <p:nvPr/>
        </p:nvSpPr>
        <p:spPr bwMode="auto">
          <a:xfrm>
            <a:off x="4356100" y="2716213"/>
            <a:ext cx="576263" cy="57467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6565" name="AutoShape 5" descr="Tömör rombuszos"/>
          <p:cNvSpPr>
            <a:spLocks noChangeArrowheads="1"/>
          </p:cNvSpPr>
          <p:nvPr/>
        </p:nvSpPr>
        <p:spPr bwMode="auto">
          <a:xfrm>
            <a:off x="1836738" y="2860675"/>
            <a:ext cx="503237" cy="503238"/>
          </a:xfrm>
          <a:prstGeom prst="flowChartAlternateProcess">
            <a:avLst/>
          </a:prstGeom>
          <a:pattFill prst="solidDmnd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6566" name="AutoShape 6" descr="Vastag átlós felfelé"/>
          <p:cNvSpPr>
            <a:spLocks noChangeArrowheads="1"/>
          </p:cNvSpPr>
          <p:nvPr/>
        </p:nvSpPr>
        <p:spPr bwMode="auto">
          <a:xfrm>
            <a:off x="2773363" y="2860675"/>
            <a:ext cx="503237" cy="503238"/>
          </a:xfrm>
          <a:prstGeom prst="flowChartAlternateProcess">
            <a:avLst/>
          </a:prstGeom>
          <a:pattFill prst="wdUpDiag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6567" name="AutoShape 7"/>
          <p:cNvSpPr>
            <a:spLocks noChangeArrowheads="1"/>
          </p:cNvSpPr>
          <p:nvPr/>
        </p:nvSpPr>
        <p:spPr bwMode="auto">
          <a:xfrm>
            <a:off x="468313" y="2860675"/>
            <a:ext cx="503237" cy="503238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6568" name="AutoShape 8"/>
          <p:cNvSpPr>
            <a:spLocks noChangeArrowheads="1"/>
          </p:cNvSpPr>
          <p:nvPr/>
        </p:nvSpPr>
        <p:spPr bwMode="auto">
          <a:xfrm>
            <a:off x="5508625" y="2716213"/>
            <a:ext cx="935038" cy="504825"/>
          </a:xfrm>
          <a:prstGeom prst="hexagon">
            <a:avLst>
              <a:gd name="adj" fmla="val 64244"/>
              <a:gd name="vf" fmla="val 11547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6569" name="Line 9"/>
          <p:cNvSpPr>
            <a:spLocks noChangeShapeType="1"/>
          </p:cNvSpPr>
          <p:nvPr/>
        </p:nvSpPr>
        <p:spPr bwMode="auto">
          <a:xfrm>
            <a:off x="323850" y="4437063"/>
            <a:ext cx="3600450" cy="79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66570" name="Line 10"/>
          <p:cNvSpPr>
            <a:spLocks noChangeShapeType="1"/>
          </p:cNvSpPr>
          <p:nvPr/>
        </p:nvSpPr>
        <p:spPr bwMode="auto">
          <a:xfrm>
            <a:off x="2195513" y="4437063"/>
            <a:ext cx="0" cy="504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66571" name="Line 11"/>
          <p:cNvSpPr>
            <a:spLocks noChangeShapeType="1"/>
          </p:cNvSpPr>
          <p:nvPr/>
        </p:nvSpPr>
        <p:spPr bwMode="auto">
          <a:xfrm>
            <a:off x="468313" y="4437063"/>
            <a:ext cx="0" cy="504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66572" name="Line 12"/>
          <p:cNvSpPr>
            <a:spLocks noChangeShapeType="1"/>
          </p:cNvSpPr>
          <p:nvPr/>
        </p:nvSpPr>
        <p:spPr bwMode="auto">
          <a:xfrm>
            <a:off x="1619250" y="4437063"/>
            <a:ext cx="0" cy="504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66573" name="Line 13"/>
          <p:cNvSpPr>
            <a:spLocks noChangeShapeType="1"/>
          </p:cNvSpPr>
          <p:nvPr/>
        </p:nvSpPr>
        <p:spPr bwMode="auto">
          <a:xfrm>
            <a:off x="3492500" y="4437063"/>
            <a:ext cx="0" cy="504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66574" name="Text Box 14"/>
          <p:cNvSpPr txBox="1">
            <a:spLocks noChangeArrowheads="1"/>
          </p:cNvSpPr>
          <p:nvPr/>
        </p:nvSpPr>
        <p:spPr bwMode="auto">
          <a:xfrm>
            <a:off x="1619250" y="2068513"/>
            <a:ext cx="23209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solidFill>
                  <a:srgbClr val="008000"/>
                </a:solidFill>
                <a:latin typeface="Calibri" pitchFamily="34" charset="0"/>
              </a:rPr>
              <a:t>Hasonló biológiai</a:t>
            </a:r>
          </a:p>
          <a:p>
            <a:r>
              <a:rPr lang="hu-HU" b="1">
                <a:solidFill>
                  <a:srgbClr val="008000"/>
                </a:solidFill>
                <a:latin typeface="Calibri" pitchFamily="34" charset="0"/>
              </a:rPr>
              <a:t>készítmények</a:t>
            </a:r>
            <a:endParaRPr lang="en-US" b="1">
              <a:solidFill>
                <a:srgbClr val="008000"/>
              </a:solidFill>
              <a:latin typeface="Calibri" pitchFamily="34" charset="0"/>
            </a:endParaRPr>
          </a:p>
        </p:txBody>
      </p:sp>
      <p:sp>
        <p:nvSpPr>
          <p:cNvPr id="66575" name="Text Box 15"/>
          <p:cNvSpPr txBox="1">
            <a:spLocks noChangeArrowheads="1"/>
          </p:cNvSpPr>
          <p:nvPr/>
        </p:nvSpPr>
        <p:spPr bwMode="auto">
          <a:xfrm>
            <a:off x="179388" y="2068513"/>
            <a:ext cx="14541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solidFill>
                  <a:srgbClr val="008000"/>
                </a:solidFill>
                <a:latin typeface="Calibri" pitchFamily="34" charset="0"/>
              </a:rPr>
              <a:t>Eredeti</a:t>
            </a:r>
          </a:p>
          <a:p>
            <a:r>
              <a:rPr lang="hu-HU" b="1">
                <a:solidFill>
                  <a:srgbClr val="008000"/>
                </a:solidFill>
                <a:latin typeface="Calibri" pitchFamily="34" charset="0"/>
              </a:rPr>
              <a:t>gyógyszer</a:t>
            </a:r>
            <a:endParaRPr lang="en-US" b="1">
              <a:solidFill>
                <a:srgbClr val="008000"/>
              </a:solidFill>
              <a:latin typeface="Calibri" pitchFamily="34" charset="0"/>
            </a:endParaRPr>
          </a:p>
        </p:txBody>
      </p:sp>
      <p:sp>
        <p:nvSpPr>
          <p:cNvPr id="66576" name="Text Box 16"/>
          <p:cNvSpPr txBox="1">
            <a:spLocks noChangeArrowheads="1"/>
          </p:cNvSpPr>
          <p:nvPr/>
        </p:nvSpPr>
        <p:spPr bwMode="auto">
          <a:xfrm>
            <a:off x="4140200" y="2139950"/>
            <a:ext cx="2597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>
                <a:latin typeface="Calibri" pitchFamily="34" charset="0"/>
              </a:rPr>
              <a:t>Analóg készítmények</a:t>
            </a:r>
            <a:endParaRPr lang="en-US">
              <a:latin typeface="Calibri" pitchFamily="34" charset="0"/>
            </a:endParaRPr>
          </a:p>
        </p:txBody>
      </p:sp>
      <p:sp>
        <p:nvSpPr>
          <p:cNvPr id="66577" name="Line 17"/>
          <p:cNvSpPr>
            <a:spLocks noChangeShapeType="1"/>
          </p:cNvSpPr>
          <p:nvPr/>
        </p:nvSpPr>
        <p:spPr bwMode="auto">
          <a:xfrm>
            <a:off x="2051050" y="3357563"/>
            <a:ext cx="504825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hu-HU"/>
          </a:p>
        </p:txBody>
      </p:sp>
      <p:sp>
        <p:nvSpPr>
          <p:cNvPr id="66578" name="Line 18"/>
          <p:cNvSpPr>
            <a:spLocks noChangeShapeType="1"/>
          </p:cNvSpPr>
          <p:nvPr/>
        </p:nvSpPr>
        <p:spPr bwMode="auto">
          <a:xfrm>
            <a:off x="684213" y="336550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hu-HU"/>
          </a:p>
        </p:txBody>
      </p:sp>
      <p:sp>
        <p:nvSpPr>
          <p:cNvPr id="66579" name="Line 19"/>
          <p:cNvSpPr>
            <a:spLocks noChangeShapeType="1"/>
          </p:cNvSpPr>
          <p:nvPr/>
        </p:nvSpPr>
        <p:spPr bwMode="auto">
          <a:xfrm flipH="1">
            <a:off x="1763713" y="3221038"/>
            <a:ext cx="2665412" cy="12239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hu-HU"/>
          </a:p>
        </p:txBody>
      </p:sp>
      <p:sp>
        <p:nvSpPr>
          <p:cNvPr id="66580" name="Line 20"/>
          <p:cNvSpPr>
            <a:spLocks noChangeShapeType="1"/>
          </p:cNvSpPr>
          <p:nvPr/>
        </p:nvSpPr>
        <p:spPr bwMode="auto">
          <a:xfrm flipH="1">
            <a:off x="3635375" y="3221038"/>
            <a:ext cx="2305050" cy="12239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hu-HU"/>
          </a:p>
        </p:txBody>
      </p:sp>
      <p:sp>
        <p:nvSpPr>
          <p:cNvPr id="66581" name="Line 21"/>
          <p:cNvSpPr>
            <a:spLocks noChangeShapeType="1"/>
          </p:cNvSpPr>
          <p:nvPr/>
        </p:nvSpPr>
        <p:spPr bwMode="auto">
          <a:xfrm>
            <a:off x="6948488" y="5381625"/>
            <a:ext cx="17287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66582" name="Text Box 22"/>
          <p:cNvSpPr txBox="1">
            <a:spLocks noChangeArrowheads="1"/>
          </p:cNvSpPr>
          <p:nvPr/>
        </p:nvSpPr>
        <p:spPr bwMode="auto">
          <a:xfrm>
            <a:off x="539750" y="4941888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2400" b="1" i="1">
                <a:solidFill>
                  <a:srgbClr val="990000"/>
                </a:solidFill>
                <a:latin typeface="Calibri" pitchFamily="34" charset="0"/>
              </a:rPr>
              <a:t>Készítményváltás</a:t>
            </a:r>
            <a:endParaRPr lang="en-US" sz="2400" b="1" i="1">
              <a:solidFill>
                <a:srgbClr val="990000"/>
              </a:solidFill>
              <a:latin typeface="Calibri" pitchFamily="34" charset="0"/>
            </a:endParaRPr>
          </a:p>
        </p:txBody>
      </p:sp>
      <p:sp>
        <p:nvSpPr>
          <p:cNvPr id="66583" name="Line 23"/>
          <p:cNvSpPr>
            <a:spLocks noChangeShapeType="1"/>
          </p:cNvSpPr>
          <p:nvPr/>
        </p:nvSpPr>
        <p:spPr bwMode="auto">
          <a:xfrm>
            <a:off x="6732588" y="1773238"/>
            <a:ext cx="0" cy="38957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66584" name="AutoShape 24"/>
          <p:cNvSpPr>
            <a:spLocks noChangeArrowheads="1"/>
          </p:cNvSpPr>
          <p:nvPr/>
        </p:nvSpPr>
        <p:spPr bwMode="auto">
          <a:xfrm>
            <a:off x="6948488" y="2500313"/>
            <a:ext cx="503237" cy="503237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6585" name="AutoShape 25" descr="Tömör rombuszos"/>
          <p:cNvSpPr>
            <a:spLocks noChangeArrowheads="1"/>
          </p:cNvSpPr>
          <p:nvPr/>
        </p:nvSpPr>
        <p:spPr bwMode="auto">
          <a:xfrm>
            <a:off x="7667625" y="2500313"/>
            <a:ext cx="503238" cy="503237"/>
          </a:xfrm>
          <a:prstGeom prst="flowChartAlternateProcess">
            <a:avLst/>
          </a:prstGeom>
          <a:pattFill prst="solidDmnd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6586" name="AutoShape 26" descr="Vastag átlós felfelé"/>
          <p:cNvSpPr>
            <a:spLocks noChangeArrowheads="1"/>
          </p:cNvSpPr>
          <p:nvPr/>
        </p:nvSpPr>
        <p:spPr bwMode="auto">
          <a:xfrm>
            <a:off x="8388350" y="2500313"/>
            <a:ext cx="503238" cy="503237"/>
          </a:xfrm>
          <a:prstGeom prst="flowChartAlternateProcess">
            <a:avLst/>
          </a:prstGeom>
          <a:pattFill prst="wdUpDiag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6587" name="AutoShape 27"/>
          <p:cNvSpPr>
            <a:spLocks noChangeArrowheads="1"/>
          </p:cNvSpPr>
          <p:nvPr/>
        </p:nvSpPr>
        <p:spPr bwMode="auto">
          <a:xfrm>
            <a:off x="18394363" y="1779588"/>
            <a:ext cx="503237" cy="503237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6588" name="Oval 28"/>
          <p:cNvSpPr>
            <a:spLocks noChangeArrowheads="1"/>
          </p:cNvSpPr>
          <p:nvPr/>
        </p:nvSpPr>
        <p:spPr bwMode="auto">
          <a:xfrm>
            <a:off x="6877050" y="3292475"/>
            <a:ext cx="576263" cy="57467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6589" name="AutoShape 29"/>
          <p:cNvSpPr>
            <a:spLocks noChangeArrowheads="1"/>
          </p:cNvSpPr>
          <p:nvPr/>
        </p:nvSpPr>
        <p:spPr bwMode="auto">
          <a:xfrm>
            <a:off x="7740650" y="3292475"/>
            <a:ext cx="935038" cy="504825"/>
          </a:xfrm>
          <a:prstGeom prst="hexagon">
            <a:avLst>
              <a:gd name="adj" fmla="val 64244"/>
              <a:gd name="vf" fmla="val 11547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6590" name="Line 30"/>
          <p:cNvSpPr>
            <a:spLocks noChangeShapeType="1"/>
          </p:cNvSpPr>
          <p:nvPr/>
        </p:nvSpPr>
        <p:spPr bwMode="auto">
          <a:xfrm>
            <a:off x="7667625" y="4948238"/>
            <a:ext cx="0" cy="431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hu-HU"/>
          </a:p>
        </p:txBody>
      </p:sp>
      <p:sp>
        <p:nvSpPr>
          <p:cNvPr id="66591" name="Text Box 31"/>
          <p:cNvSpPr txBox="1">
            <a:spLocks noChangeArrowheads="1"/>
          </p:cNvSpPr>
          <p:nvPr/>
        </p:nvSpPr>
        <p:spPr bwMode="auto">
          <a:xfrm>
            <a:off x="6948488" y="4013200"/>
            <a:ext cx="17224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latin typeface="Calibri" pitchFamily="34" charset="0"/>
              </a:rPr>
              <a:t>Bármelyik</a:t>
            </a:r>
          </a:p>
          <a:p>
            <a:r>
              <a:rPr lang="hu-HU" b="1">
                <a:latin typeface="Calibri" pitchFamily="34" charset="0"/>
              </a:rPr>
              <a:t>készítmény</a:t>
            </a:r>
          </a:p>
          <a:p>
            <a:r>
              <a:rPr lang="hu-HU" b="1">
                <a:latin typeface="Calibri" pitchFamily="34" charset="0"/>
              </a:rPr>
              <a:t>váltás nélkül</a:t>
            </a:r>
            <a:endParaRPr lang="en-US" b="1">
              <a:latin typeface="Calibri" pitchFamily="34" charset="0"/>
            </a:endParaRPr>
          </a:p>
        </p:txBody>
      </p:sp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7092950" y="1628775"/>
            <a:ext cx="1317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>
                <a:latin typeface="Arial Black" pitchFamily="34" charset="0"/>
              </a:rPr>
              <a:t>Helyes</a:t>
            </a:r>
            <a:endParaRPr lang="en-US" sz="2400">
              <a:latin typeface="Arial Black" pitchFamily="34" charset="0"/>
            </a:endParaRP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2411413" y="1636713"/>
            <a:ext cx="1774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400">
                <a:latin typeface="Arial Black" pitchFamily="34" charset="0"/>
              </a:rPr>
              <a:t>Helytelen</a:t>
            </a:r>
            <a:endParaRPr lang="en-US" sz="2400">
              <a:latin typeface="Arial Black" pitchFamily="34" charset="0"/>
            </a:endParaRPr>
          </a:p>
        </p:txBody>
      </p:sp>
      <p:sp>
        <p:nvSpPr>
          <p:cNvPr id="66594" name="Line 34"/>
          <p:cNvSpPr>
            <a:spLocks noChangeShapeType="1"/>
          </p:cNvSpPr>
          <p:nvPr/>
        </p:nvSpPr>
        <p:spPr bwMode="auto">
          <a:xfrm>
            <a:off x="1042988" y="4437063"/>
            <a:ext cx="0" cy="504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66595" name="Line 35"/>
          <p:cNvSpPr>
            <a:spLocks noChangeShapeType="1"/>
          </p:cNvSpPr>
          <p:nvPr/>
        </p:nvSpPr>
        <p:spPr bwMode="auto">
          <a:xfrm>
            <a:off x="2843213" y="4437063"/>
            <a:ext cx="0" cy="504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66596" name="Line 36"/>
          <p:cNvSpPr>
            <a:spLocks noChangeShapeType="1"/>
          </p:cNvSpPr>
          <p:nvPr/>
        </p:nvSpPr>
        <p:spPr bwMode="auto">
          <a:xfrm>
            <a:off x="2987675" y="3357563"/>
            <a:ext cx="288925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hu-HU"/>
          </a:p>
        </p:txBody>
      </p:sp>
      <p:sp>
        <p:nvSpPr>
          <p:cNvPr id="66597" name="Line 37"/>
          <p:cNvSpPr>
            <a:spLocks noChangeShapeType="1"/>
          </p:cNvSpPr>
          <p:nvPr/>
        </p:nvSpPr>
        <p:spPr bwMode="auto">
          <a:xfrm>
            <a:off x="827088" y="3357563"/>
            <a:ext cx="4318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4"/>
          <p:cNvSpPr>
            <a:spLocks noGrp="1" noChangeArrowheads="1"/>
          </p:cNvSpPr>
          <p:nvPr>
            <p:ph type="title"/>
          </p:nvPr>
        </p:nvSpPr>
        <p:spPr>
          <a:xfrm>
            <a:off x="325438" y="214313"/>
            <a:ext cx="8389937" cy="865187"/>
          </a:xfrm>
        </p:spPr>
        <p:txBody>
          <a:bodyPr/>
          <a:lstStyle/>
          <a:p>
            <a:r>
              <a:rPr lang="hu-HU" b="1" smtClean="0">
                <a:solidFill>
                  <a:schemeClr val="tx2"/>
                </a:solidFill>
              </a:rPr>
              <a:t>Gyógyszer engedélyezés az </a:t>
            </a:r>
            <a:br>
              <a:rPr lang="hu-HU" b="1" smtClean="0">
                <a:solidFill>
                  <a:schemeClr val="tx2"/>
                </a:solidFill>
              </a:rPr>
            </a:br>
            <a:r>
              <a:rPr lang="hu-HU" b="1" smtClean="0">
                <a:solidFill>
                  <a:schemeClr val="tx2"/>
                </a:solidFill>
              </a:rPr>
              <a:t>Európai Unióban</a:t>
            </a:r>
          </a:p>
        </p:txBody>
      </p:sp>
      <p:sp>
        <p:nvSpPr>
          <p:cNvPr id="67586" name="Dia számának helye 2"/>
          <p:cNvSpPr>
            <a:spLocks noGrp="1"/>
          </p:cNvSpPr>
          <p:nvPr>
            <p:ph type="sldNum" sz="quarter" idx="12"/>
          </p:nvPr>
        </p:nvSpPr>
        <p:spPr bwMode="auto">
          <a:xfrm>
            <a:off x="5357813" y="6500813"/>
            <a:ext cx="3714750" cy="357187"/>
          </a:xfrm>
          <a:noFill/>
          <a:ln>
            <a:solidFill>
              <a:schemeClr val="bg1"/>
            </a:solidFill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chemeClr val="tx2"/>
                </a:solidFill>
                <a:cs typeface="Arial" charset="0"/>
              </a:rPr>
              <a:t>KERPEL-FRONIUS</a:t>
            </a:r>
            <a:r>
              <a:rPr lang="hu-HU">
                <a:solidFill>
                  <a:schemeClr val="tx2"/>
                </a:solidFill>
              </a:rPr>
              <a:t> S       </a:t>
            </a:r>
            <a:fld id="{3EEB85F8-44AD-4D0A-B424-23AF5D51E32C}" type="slidenum">
              <a:rPr lang="hu-HU">
                <a:solidFill>
                  <a:schemeClr val="tx2"/>
                </a:solidFill>
              </a:rPr>
              <a:pPr algn="l"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hu-HU">
              <a:solidFill>
                <a:schemeClr val="tx2"/>
              </a:solidFill>
            </a:endParaRPr>
          </a:p>
        </p:txBody>
      </p:sp>
      <p:pic>
        <p:nvPicPr>
          <p:cNvPr id="67587" name="Picture 5" descr="fortressga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268413"/>
            <a:ext cx="2543175" cy="374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2" name="AutoShape 6"/>
          <p:cNvSpPr>
            <a:spLocks noChangeArrowheads="1"/>
          </p:cNvSpPr>
          <p:nvPr/>
        </p:nvSpPr>
        <p:spPr bwMode="auto">
          <a:xfrm>
            <a:off x="1979613" y="3544888"/>
            <a:ext cx="6878637" cy="649287"/>
          </a:xfrm>
          <a:prstGeom prst="leftArrow">
            <a:avLst>
              <a:gd name="adj1" fmla="val 50000"/>
              <a:gd name="adj2" fmla="val 238509"/>
            </a:avLst>
          </a:prstGeom>
          <a:solidFill>
            <a:srgbClr val="002060"/>
          </a:solidFill>
          <a:ln w="9525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7589" name="Text Box 8"/>
          <p:cNvSpPr txBox="1">
            <a:spLocks noChangeArrowheads="1"/>
          </p:cNvSpPr>
          <p:nvPr/>
        </p:nvSpPr>
        <p:spPr bwMode="auto">
          <a:xfrm>
            <a:off x="3560763" y="1268413"/>
            <a:ext cx="5297487" cy="20002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2800" b="1">
                <a:solidFill>
                  <a:srgbClr val="FF0000"/>
                </a:solidFill>
                <a:latin typeface="Calibri" pitchFamily="34" charset="0"/>
              </a:rPr>
              <a:t>Forgalomba hozatali engedély</a:t>
            </a:r>
          </a:p>
          <a:p>
            <a:pPr algn="ctr"/>
            <a:r>
              <a:rPr lang="hu-HU" sz="2400" b="1">
                <a:solidFill>
                  <a:srgbClr val="FF0000"/>
                </a:solidFill>
                <a:latin typeface="Calibri" pitchFamily="34" charset="0"/>
              </a:rPr>
              <a:t>Hatásosság</a:t>
            </a:r>
          </a:p>
          <a:p>
            <a:pPr algn="ctr"/>
            <a:r>
              <a:rPr lang="hu-HU" sz="2400" b="1">
                <a:solidFill>
                  <a:srgbClr val="FF0000"/>
                </a:solidFill>
                <a:latin typeface="Calibri" pitchFamily="34" charset="0"/>
              </a:rPr>
              <a:t>Biztonság</a:t>
            </a:r>
          </a:p>
          <a:p>
            <a:pPr algn="ctr"/>
            <a:r>
              <a:rPr lang="hu-HU" sz="2400" b="1">
                <a:solidFill>
                  <a:srgbClr val="FF0000"/>
                </a:solidFill>
                <a:latin typeface="Calibri" pitchFamily="34" charset="0"/>
              </a:rPr>
              <a:t>Minőség</a:t>
            </a:r>
          </a:p>
          <a:p>
            <a:pPr algn="ctr"/>
            <a:r>
              <a:rPr lang="hu-HU" sz="2400" b="1">
                <a:solidFill>
                  <a:srgbClr val="FF0000"/>
                </a:solidFill>
                <a:latin typeface="Calibri" pitchFamily="34" charset="0"/>
              </a:rPr>
              <a:t>Kockázat menedzsment terv </a:t>
            </a:r>
          </a:p>
        </p:txBody>
      </p:sp>
      <p:sp>
        <p:nvSpPr>
          <p:cNvPr id="67590" name="AutoShape 11"/>
          <p:cNvSpPr>
            <a:spLocks noChangeArrowheads="1"/>
          </p:cNvSpPr>
          <p:nvPr/>
        </p:nvSpPr>
        <p:spPr bwMode="auto">
          <a:xfrm>
            <a:off x="5508625" y="3257550"/>
            <a:ext cx="1225550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Times New Roman" pitchFamily="18" charset="0"/>
            </a:endParaRPr>
          </a:p>
        </p:txBody>
      </p:sp>
      <p:sp>
        <p:nvSpPr>
          <p:cNvPr id="67591" name="Text Box 13"/>
          <p:cNvSpPr txBox="1">
            <a:spLocks noChangeArrowheads="1"/>
          </p:cNvSpPr>
          <p:nvPr/>
        </p:nvSpPr>
        <p:spPr bwMode="auto">
          <a:xfrm>
            <a:off x="642938" y="5143500"/>
            <a:ext cx="2849562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2800">
                <a:latin typeface="Arial Black" pitchFamily="34" charset="0"/>
              </a:rPr>
              <a:t>„Gyógyszer </a:t>
            </a:r>
          </a:p>
          <a:p>
            <a:r>
              <a:rPr lang="hu-HU" sz="2800">
                <a:latin typeface="Arial Black" pitchFamily="34" charset="0"/>
              </a:rPr>
              <a:t>erődítmény</a:t>
            </a:r>
          </a:p>
          <a:p>
            <a:r>
              <a:rPr lang="hu-HU" sz="2800">
                <a:latin typeface="Arial Black" pitchFamily="34" charset="0"/>
              </a:rPr>
              <a:t>Európai Unió”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3713163" y="4562475"/>
            <a:ext cx="5072062" cy="1816100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dirty="0">
                <a:solidFill>
                  <a:srgbClr val="FF0000"/>
                </a:solidFill>
                <a:latin typeface="+mn-lt"/>
              </a:rPr>
              <a:t>Az EU-ban </a:t>
            </a:r>
            <a:r>
              <a:rPr lang="hu-HU" sz="2400" b="1" i="1" dirty="0">
                <a:solidFill>
                  <a:srgbClr val="FF0000"/>
                </a:solidFill>
                <a:latin typeface="+mn-lt"/>
              </a:rPr>
              <a:t>nem engedélyezett </a:t>
            </a:r>
            <a:r>
              <a:rPr lang="hu-HU" sz="2400" b="1" dirty="0">
                <a:solidFill>
                  <a:srgbClr val="FF0000"/>
                </a:solidFill>
                <a:latin typeface="+mn-lt"/>
              </a:rPr>
              <a:t>biológiai készítmények alkalmazása </a:t>
            </a:r>
            <a:r>
              <a:rPr lang="hu-HU" sz="2400" b="1" dirty="0">
                <a:solidFill>
                  <a:srgbClr val="FF0000"/>
                </a:solidFill>
                <a:latin typeface="+mj-lt"/>
              </a:rPr>
              <a:t>TILOS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u-HU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Veszélyes, fokozott </a:t>
            </a:r>
            <a:r>
              <a:rPr lang="hu-HU" b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immunogenitás</a:t>
            </a:r>
            <a:r>
              <a:rPr lang="hu-HU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szennyeződések miatt!</a:t>
            </a:r>
            <a:endParaRPr lang="en-US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67593" name="AutoShape 11"/>
          <p:cNvSpPr>
            <a:spLocks noChangeArrowheads="1"/>
          </p:cNvSpPr>
          <p:nvPr/>
        </p:nvSpPr>
        <p:spPr bwMode="auto">
          <a:xfrm rot="10800000">
            <a:off x="5500688" y="4071938"/>
            <a:ext cx="1225550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206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gyéni tervezé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gyéni tervezé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500</TotalTime>
  <Words>1837</Words>
  <Application>Microsoft Office PowerPoint</Application>
  <PresentationFormat>On-screen Show (4:3)</PresentationFormat>
  <Paragraphs>433</Paragraphs>
  <Slides>38</Slides>
  <Notes>2</Notes>
  <HiddenSlides>0</HiddenSlides>
  <MMClips>0</MMClips>
  <ScaleCrop>false</ScaleCrop>
  <HeadingPairs>
    <vt:vector size="8" baseType="variant">
      <vt:variant>
        <vt:lpstr>Használt betűtípusok</vt:lpstr>
      </vt:variant>
      <vt:variant>
        <vt:i4>7</vt:i4>
      </vt:variant>
      <vt:variant>
        <vt:lpstr>Tervezősablon</vt:lpstr>
      </vt:variant>
      <vt:variant>
        <vt:i4>6</vt:i4>
      </vt:variant>
      <vt:variant>
        <vt:lpstr>Beágyazott OLE kiszolgálók</vt:lpstr>
      </vt:variant>
      <vt:variant>
        <vt:i4>2</vt:i4>
      </vt:variant>
      <vt:variant>
        <vt:lpstr>Diacímek</vt:lpstr>
      </vt:variant>
      <vt:variant>
        <vt:i4>38</vt:i4>
      </vt:variant>
    </vt:vector>
  </HeadingPairs>
  <TitlesOfParts>
    <vt:vector size="53" baseType="lpstr">
      <vt:lpstr>Calibri</vt:lpstr>
      <vt:lpstr>Arial</vt:lpstr>
      <vt:lpstr>Arial Black</vt:lpstr>
      <vt:lpstr>Wingdings</vt:lpstr>
      <vt:lpstr>ＭＳ Ｐゴシック</vt:lpstr>
      <vt:lpstr>Monotype Sorts</vt:lpstr>
      <vt:lpstr>Times New Roman</vt:lpstr>
      <vt:lpstr>Egyéni tervezés</vt:lpstr>
      <vt:lpstr>1_Egyéni tervezés</vt:lpstr>
      <vt:lpstr>Egyéni tervezés</vt:lpstr>
      <vt:lpstr>Egyéni tervezés</vt:lpstr>
      <vt:lpstr>Egyéni tervezés</vt:lpstr>
      <vt:lpstr>Egyéni tervezés</vt:lpstr>
      <vt:lpstr>Photo Editor fénykép</vt:lpstr>
      <vt:lpstr>Diagram</vt:lpstr>
      <vt:lpstr>Klinikai farmakológiai jellegzetességek gyermekkorban  Originális és követő készítmények alkalmazása a gyermekkorban </vt:lpstr>
      <vt:lpstr>A gyermekgyógyászat speciális problémája </vt:lpstr>
      <vt:lpstr>Gyógyszerelés gyermekkorban</vt:lpstr>
      <vt:lpstr>Gyógyszer lebontásának és a gyógyszer hatásainak módosulása fejletlen enzim, illetve receptor aktivitás esetén</vt:lpstr>
      <vt:lpstr>Gyógyszer metabolizmus és receptor aktivitás különböző fejlettségi szintjeinek hatása a gyógyszerek terápiás hatására</vt:lpstr>
      <vt:lpstr>Gyógyszer adagolás számításának elvi lehetőségei</vt:lpstr>
      <vt:lpstr> </vt:lpstr>
      <vt:lpstr>Testfelület változása az életkorral</vt:lpstr>
      <vt:lpstr>A testfelület és folyadékterek változása az életkorral Kerpel-Fronius, Ö, Gyermekgyógyászat, Medicina, 1969</vt:lpstr>
      <vt:lpstr>Kezdő dózis: a látszólagos eloszlási tér alapján  Bartelink et al. Clin Pharmacokinet 45:1077, 2006</vt:lpstr>
      <vt:lpstr>Gyógyszer hatás és a keringés viszonya gyeremekkorban  Kerpel-Fronius Ö nyomán. Gyermekgyógyászat. Medicina, 1969</vt:lpstr>
      <vt:lpstr>Kezdő dózis változtatása a beadás helye szerint   Bartelink et al. Clin Pharmacokinet 45:1077, 2006</vt:lpstr>
      <vt:lpstr>Citokróm P450 izoenzimek által metabolizált gyógyszerek százalékos megoszlása  Johnson et al. nyomán: Orvostd. Sz., 7: 49, 2000. </vt:lpstr>
      <vt:lpstr>Citokróm expresszió/aktivitás felnőtthöz viszonyítva, 0-12 év között  Johnson TN et al. Clin Pharmacokin 45:931-56, 2006</vt:lpstr>
      <vt:lpstr>Kezdő dózis: májban metabolizálódó gyógyszerek esetén  Bartelink et al. Clin Pharmacokinet 45:1077, 2006</vt:lpstr>
      <vt:lpstr>Glomeruláris filtrációs ráta változása az életkorral</vt:lpstr>
      <vt:lpstr>Vesén keresztül kiválasztódó gyógyszerek  Johnson TN et al. Clin Pharmacokin 45:931-56, 2006</vt:lpstr>
      <vt:lpstr>Kezdő dózis: vesén keresztül kiválasztódó gyógyszerek esetén  Bartelink et al. Clin Pharmacokinet 45:1077, 2006</vt:lpstr>
      <vt:lpstr>Gyógyszer kiszerelési forma jelentősége gyermekkorban</vt:lpstr>
      <vt:lpstr>Gyógyszerminőség összetevői</vt:lpstr>
      <vt:lpstr>Polietilén glikol gyermekgyógyászati tragédiája</vt:lpstr>
      <vt:lpstr>Követő gyógyszerek</vt:lpstr>
      <vt:lpstr>Biológiai hasznosíthatóság jelentősége a generikus gyógyszerek helyettesítési gyakorlatában </vt:lpstr>
      <vt:lpstr>24. dia</vt:lpstr>
      <vt:lpstr>Generikus gyógyszerek eltérő sajátosságainak lehetséges okai </vt:lpstr>
      <vt:lpstr>Segédanyagoktól és szennyeződésektől függő eltérések</vt:lpstr>
      <vt:lpstr>Szűk terápiás ablakkal rendelkező gyógyszerek </vt:lpstr>
      <vt:lpstr>Farmakokinetikai elvek gyakorlati vonatkozásai  Elimináció zéró-rendű reakció szerint</vt:lpstr>
      <vt:lpstr>Phenytoin: eltérő felszívódású generikus készítmények farmakodinámiás hatása</vt:lpstr>
      <vt:lpstr>Szűk terápiás ablakú gyógyszerek</vt:lpstr>
      <vt:lpstr>Generikus helyettesítés szűk terápiás ablakkal rendelkező gyógyszereknél</vt:lpstr>
      <vt:lpstr>Generikus gyógyszerek biológiai egyenértékűsége és helyettesíthetősége</vt:lpstr>
      <vt:lpstr>Fehérje hatóanyagot tartalmazó hasonló biológiai gyógyszerek  Klinikai előnyök és gondok</vt:lpstr>
      <vt:lpstr>Biológiai hasznosíthatóság korlátozott jelentősége a hasonló biológiai gyógyszerek helyettesítési gyakorlatában </vt:lpstr>
      <vt:lpstr>Generikus és Hasonló biológiai (Biosimilar) gyógyszerek  Guideline on similar biological medicinal products: CHMP/437/04. ff</vt:lpstr>
      <vt:lpstr>Összehasonlító farmakokinetikai és farmakodinámiás vizsgálatok terve </vt:lpstr>
      <vt:lpstr>Analóg és hasonló biológiai készítmények alkalmazásának helytelen és helyes klinikai gyakorlata</vt:lpstr>
      <vt:lpstr>Gyógyszer engedélyezés az  Európai Unióban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kerpel</dc:creator>
  <cp:lastModifiedBy>poppea</cp:lastModifiedBy>
  <cp:revision>45</cp:revision>
  <dcterms:created xsi:type="dcterms:W3CDTF">2010-09-17T19:42:30Z</dcterms:created>
  <dcterms:modified xsi:type="dcterms:W3CDTF">2010-09-20T07:12:59Z</dcterms:modified>
</cp:coreProperties>
</file>