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744" r:id="rId2"/>
    <p:sldId id="741" r:id="rId3"/>
    <p:sldId id="745" r:id="rId4"/>
    <p:sldId id="746" r:id="rId5"/>
    <p:sldId id="747" r:id="rId6"/>
    <p:sldId id="752" r:id="rId7"/>
    <p:sldId id="749" r:id="rId8"/>
    <p:sldId id="750" r:id="rId9"/>
    <p:sldId id="748" r:id="rId10"/>
    <p:sldId id="751" r:id="rId11"/>
    <p:sldId id="753" r:id="rId12"/>
  </p:sldIdLst>
  <p:sldSz cx="9144000" cy="5143500" type="screen16x9"/>
  <p:notesSz cx="6797675" cy="9928225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200" b="1" kern="1200">
        <a:solidFill>
          <a:schemeClr val="bg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200" b="1" kern="1200">
        <a:solidFill>
          <a:schemeClr val="bg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200" b="1" kern="1200">
        <a:solidFill>
          <a:schemeClr val="bg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200" b="1" kern="1200">
        <a:solidFill>
          <a:schemeClr val="bg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200" b="1" kern="1200">
        <a:solidFill>
          <a:schemeClr val="bg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3200" b="1" kern="1200">
        <a:solidFill>
          <a:schemeClr val="bg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3200" b="1" kern="1200">
        <a:solidFill>
          <a:schemeClr val="bg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3200" b="1" kern="1200">
        <a:solidFill>
          <a:schemeClr val="bg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3200" b="1" kern="1200">
        <a:solidFill>
          <a:schemeClr val="bg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726">
          <p15:clr>
            <a:srgbClr val="A4A3A4"/>
          </p15:clr>
        </p15:guide>
        <p15:guide id="2" orient="horz" pos="516">
          <p15:clr>
            <a:srgbClr val="A4A3A4"/>
          </p15:clr>
        </p15:guide>
        <p15:guide id="3" pos="165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3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A697E"/>
    <a:srgbClr val="007B91"/>
    <a:srgbClr val="FF9900"/>
    <a:srgbClr val="442700"/>
    <a:srgbClr val="15B4C9"/>
    <a:srgbClr val="D6EDF2"/>
    <a:srgbClr val="4FAFC5"/>
    <a:srgbClr val="34C7EA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84" autoAdjust="0"/>
    <p:restoredTop sz="99756" autoAdjust="0"/>
  </p:normalViewPr>
  <p:slideViewPr>
    <p:cSldViewPr snapToGrid="0">
      <p:cViewPr varScale="1">
        <p:scale>
          <a:sx n="154" d="100"/>
          <a:sy n="154" d="100"/>
        </p:scale>
        <p:origin x="546" y="126"/>
      </p:cViewPr>
      <p:guideLst>
        <p:guide orient="horz" pos="1726"/>
        <p:guide orient="horz" pos="516"/>
        <p:guide pos="165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75" d="100"/>
          <a:sy n="75" d="100"/>
        </p:scale>
        <p:origin x="-2152" y="-544"/>
      </p:cViewPr>
      <p:guideLst>
        <p:guide orient="horz" pos="3126"/>
        <p:guide pos="213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u-HU" sz="1400" b="1" i="0" u="none" strike="noStrike" baseline="0">
                <a:effectLst/>
              </a:rPr>
              <a:t>Nemek eloszlása</a:t>
            </a:r>
            <a:r>
              <a:rPr lang="hu-HU" sz="1400" b="1" i="0" u="none" strike="noStrike" baseline="0"/>
              <a:t> </a:t>
            </a:r>
            <a:endParaRPr lang="hu-HU" b="1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Munkalap1!$M$24:$M$25</c:f>
              <c:strCache>
                <c:ptCount val="2"/>
                <c:pt idx="0">
                  <c:v>48%</c:v>
                </c:pt>
                <c:pt idx="1">
                  <c:v>52%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9.6509186351706033E-3"/>
                  <c:y val="-7.62744240303295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5853237095363095E-2"/>
                  <c:y val="-0.2174380285797608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Munkalap1!$L$24:$L$25</c:f>
              <c:strCache>
                <c:ptCount val="2"/>
                <c:pt idx="0">
                  <c:v>Férfi</c:v>
                </c:pt>
                <c:pt idx="1">
                  <c:v>Nő</c:v>
                </c:pt>
              </c:strCache>
            </c:strRef>
          </c:cat>
          <c:val>
            <c:numRef>
              <c:f>Munkalap1!$M$24:$M$25</c:f>
              <c:numCache>
                <c:formatCode>0%</c:formatCode>
                <c:ptCount val="2"/>
                <c:pt idx="0">
                  <c:v>0.4822563559322034</c:v>
                </c:pt>
                <c:pt idx="1">
                  <c:v>0.5177436440677966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u-HU" b="1"/>
              <a:t>Koreloszlás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Munkalap1!$L$31</c:f>
              <c:strCache>
                <c:ptCount val="1"/>
                <c:pt idx="0">
                  <c:v>18-30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dLbl>
              <c:idx val="0"/>
              <c:layout>
                <c:manualLayout>
                  <c:x val="5.0319772528433948E-2"/>
                  <c:y val="-2.50393700787401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6.1721456692913387E-2"/>
                  <c:y val="7.2105570137074692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0.12418832020997375"/>
                  <c:y val="-5.678769320501603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9456036745406774E-2"/>
                  <c:y val="-3.76195683872849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Munkalap1!$L$31:$L$34</c:f>
              <c:strCache>
                <c:ptCount val="4"/>
                <c:pt idx="0">
                  <c:v>18-30</c:v>
                </c:pt>
                <c:pt idx="1">
                  <c:v>31-45</c:v>
                </c:pt>
                <c:pt idx="2">
                  <c:v>46-60</c:v>
                </c:pt>
                <c:pt idx="3">
                  <c:v>60 felett</c:v>
                </c:pt>
              </c:strCache>
            </c:strRef>
          </c:cat>
          <c:val>
            <c:numRef>
              <c:f>Munkalap1!$M$31</c:f>
              <c:numCache>
                <c:formatCode>0%</c:formatCode>
                <c:ptCount val="1"/>
                <c:pt idx="0">
                  <c:v>0.42240466101694918</c:v>
                </c:pt>
              </c:numCache>
            </c:numRef>
          </c:val>
        </c:ser>
        <c:ser>
          <c:idx val="1"/>
          <c:order val="1"/>
          <c:tx>
            <c:strRef>
              <c:f>Munkalap1!$L$32</c:f>
              <c:strCache>
                <c:ptCount val="1"/>
                <c:pt idx="0">
                  <c:v>31-45</c:v>
                </c:pt>
              </c:strCache>
            </c:strRef>
          </c:tx>
          <c:spPr>
            <a:solidFill>
              <a:schemeClr val="accent2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Munkalap1!$L$31:$L$34</c:f>
              <c:strCache>
                <c:ptCount val="4"/>
                <c:pt idx="0">
                  <c:v>18-30</c:v>
                </c:pt>
                <c:pt idx="1">
                  <c:v>31-45</c:v>
                </c:pt>
                <c:pt idx="2">
                  <c:v>46-60</c:v>
                </c:pt>
                <c:pt idx="3">
                  <c:v>60 felett</c:v>
                </c:pt>
              </c:strCache>
            </c:strRef>
          </c:cat>
          <c:val>
            <c:numRef>
              <c:f>Munkalap1!$M$32</c:f>
              <c:numCache>
                <c:formatCode>0%</c:formatCode>
                <c:ptCount val="1"/>
                <c:pt idx="0">
                  <c:v>0.3850635593220339</c:v>
                </c:pt>
              </c:numCache>
            </c:numRef>
          </c:val>
        </c:ser>
        <c:ser>
          <c:idx val="2"/>
          <c:order val="2"/>
          <c:tx>
            <c:strRef>
              <c:f>Munkalap1!$L$33</c:f>
              <c:strCache>
                <c:ptCount val="1"/>
                <c:pt idx="0">
                  <c:v>46-60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Munkalap1!$L$31:$L$34</c:f>
              <c:strCache>
                <c:ptCount val="4"/>
                <c:pt idx="0">
                  <c:v>18-30</c:v>
                </c:pt>
                <c:pt idx="1">
                  <c:v>31-45</c:v>
                </c:pt>
                <c:pt idx="2">
                  <c:v>46-60</c:v>
                </c:pt>
                <c:pt idx="3">
                  <c:v>60 felett</c:v>
                </c:pt>
              </c:strCache>
            </c:strRef>
          </c:cat>
          <c:val>
            <c:numRef>
              <c:f>Munkalap1!$M$33</c:f>
              <c:numCache>
                <c:formatCode>0%</c:formatCode>
                <c:ptCount val="1"/>
                <c:pt idx="0">
                  <c:v>0.15492584745762711</c:v>
                </c:pt>
              </c:numCache>
            </c:numRef>
          </c:val>
        </c:ser>
        <c:ser>
          <c:idx val="3"/>
          <c:order val="3"/>
          <c:tx>
            <c:strRef>
              <c:f>Munkalap1!$L$34</c:f>
              <c:strCache>
                <c:ptCount val="1"/>
                <c:pt idx="0">
                  <c:v>60 felett</c:v>
                </c:pt>
              </c:strCache>
            </c:strRef>
          </c:tx>
          <c:spPr>
            <a:solidFill>
              <a:schemeClr val="accent4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Munkalap1!$L$31:$L$34</c:f>
              <c:strCache>
                <c:ptCount val="4"/>
                <c:pt idx="0">
                  <c:v>18-30</c:v>
                </c:pt>
                <c:pt idx="1">
                  <c:v>31-45</c:v>
                </c:pt>
                <c:pt idx="2">
                  <c:v>46-60</c:v>
                </c:pt>
                <c:pt idx="3">
                  <c:v>60 felett</c:v>
                </c:pt>
              </c:strCache>
            </c:strRef>
          </c:cat>
          <c:val>
            <c:numRef>
              <c:f>Munkalap1!$M$34</c:f>
              <c:numCache>
                <c:formatCode>0%</c:formatCode>
                <c:ptCount val="1"/>
                <c:pt idx="0">
                  <c:v>3.7605932203389827E-2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2331760"/>
        <c:axId val="202332152"/>
      </c:barChart>
      <c:catAx>
        <c:axId val="20233176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02332152"/>
        <c:crosses val="autoZero"/>
        <c:auto val="1"/>
        <c:lblAlgn val="ctr"/>
        <c:lblOffset val="100"/>
        <c:noMultiLvlLbl val="0"/>
      </c:catAx>
      <c:valAx>
        <c:axId val="2023321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202331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u-HU" sz="1400" b="1" i="0" u="none" strike="noStrike" baseline="0">
                <a:effectLst/>
              </a:rPr>
              <a:t>Szakrendelési megoszlás</a:t>
            </a:r>
            <a:r>
              <a:rPr lang="hu-HU" sz="1400" b="0" i="0" u="none" strike="noStrike" baseline="0"/>
              <a:t> </a:t>
            </a:r>
            <a:endParaRPr lang="hu-HU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Munkalap1!$L$39:$L$48</c:f>
              <c:strCache>
                <c:ptCount val="10"/>
                <c:pt idx="0">
                  <c:v>diabetológia</c:v>
                </c:pt>
                <c:pt idx="1">
                  <c:v>fül-orr-gégészet</c:v>
                </c:pt>
                <c:pt idx="2">
                  <c:v>gyerekorvos</c:v>
                </c:pt>
                <c:pt idx="3">
                  <c:v>kardiológia</c:v>
                </c:pt>
                <c:pt idx="4">
                  <c:v>neurológia</c:v>
                </c:pt>
                <c:pt idx="5">
                  <c:v>nőgyógyászat</c:v>
                </c:pt>
                <c:pt idx="6">
                  <c:v>ortopédia</c:v>
                </c:pt>
                <c:pt idx="7">
                  <c:v>szemészet</c:v>
                </c:pt>
                <c:pt idx="8">
                  <c:v>traumatológia</c:v>
                </c:pt>
                <c:pt idx="9">
                  <c:v>urulógia</c:v>
                </c:pt>
              </c:strCache>
            </c:strRef>
          </c:cat>
          <c:val>
            <c:numRef>
              <c:f>Munkalap1!$M$39:$M$48</c:f>
              <c:numCache>
                <c:formatCode>0%</c:formatCode>
                <c:ptCount val="10"/>
                <c:pt idx="0">
                  <c:v>1.4830508474576272E-2</c:v>
                </c:pt>
                <c:pt idx="1">
                  <c:v>2.7542372881355932E-2</c:v>
                </c:pt>
                <c:pt idx="2">
                  <c:v>0.16366525423728814</c:v>
                </c:pt>
                <c:pt idx="3">
                  <c:v>0.16684322033898305</c:v>
                </c:pt>
                <c:pt idx="4">
                  <c:v>7.1504237288135597E-2</c:v>
                </c:pt>
                <c:pt idx="5">
                  <c:v>1.5889830508474576E-2</c:v>
                </c:pt>
                <c:pt idx="6">
                  <c:v>0.12102754237288135</c:v>
                </c:pt>
                <c:pt idx="7">
                  <c:v>0.17452330508474576</c:v>
                </c:pt>
                <c:pt idx="8">
                  <c:v>0.17796610169491525</c:v>
                </c:pt>
                <c:pt idx="9">
                  <c:v>6.6207627118644072E-2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02332936"/>
        <c:axId val="334884712"/>
      </c:barChart>
      <c:catAx>
        <c:axId val="2023329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34884712"/>
        <c:crosses val="autoZero"/>
        <c:auto val="1"/>
        <c:lblAlgn val="ctr"/>
        <c:lblOffset val="100"/>
        <c:noMultiLvlLbl val="0"/>
      </c:catAx>
      <c:valAx>
        <c:axId val="3348847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2023329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3027363" y="9456738"/>
            <a:ext cx="74295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8128" tIns="44869" rIns="88128" bIns="44869">
            <a:spAutoFit/>
          </a:bodyPr>
          <a:lstStyle/>
          <a:p>
            <a:pPr algn="ctr" defTabSz="876300" eaLnBrk="0" hangingPunct="0">
              <a:lnSpc>
                <a:spcPct val="90000"/>
              </a:lnSpc>
            </a:pPr>
            <a:r>
              <a:rPr lang="en-US" altLang="en-US" sz="1200" b="0">
                <a:solidFill>
                  <a:schemeClr val="tx1"/>
                </a:solidFill>
              </a:rPr>
              <a:t>Page </a:t>
            </a:r>
            <a:fld id="{260F0D6A-A134-4914-8D80-2399BC859076}" type="slidenum">
              <a:rPr lang="en-US" altLang="en-US" sz="1200" b="0">
                <a:solidFill>
                  <a:schemeClr val="tx1"/>
                </a:solidFill>
              </a:rPr>
              <a:pPr algn="ctr" defTabSz="876300" eaLnBrk="0" hangingPunct="0">
                <a:lnSpc>
                  <a:spcPct val="90000"/>
                </a:lnSpc>
              </a:pPr>
              <a:t>‹#›</a:t>
            </a:fld>
            <a:endParaRPr lang="en-US" altLang="en-US" sz="1200" b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978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3024188" y="9456738"/>
            <a:ext cx="75088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8128" tIns="44869" rIns="88128" bIns="44869">
            <a:spAutoFit/>
          </a:bodyPr>
          <a:lstStyle/>
          <a:p>
            <a:pPr algn="ctr" defTabSz="876300" eaLnBrk="0" hangingPunct="0">
              <a:lnSpc>
                <a:spcPct val="90000"/>
              </a:lnSpc>
            </a:pPr>
            <a:r>
              <a:rPr lang="en-US" altLang="en-US" sz="1200" b="0">
                <a:solidFill>
                  <a:schemeClr val="tx1"/>
                </a:solidFill>
              </a:rPr>
              <a:t>Page </a:t>
            </a:r>
            <a:fld id="{2B86725A-0CB7-4319-883E-5E4329E69F6E}" type="slidenum">
              <a:rPr lang="en-US" altLang="en-US" sz="1200" b="0">
                <a:solidFill>
                  <a:schemeClr val="tx1"/>
                </a:solidFill>
              </a:rPr>
              <a:pPr algn="ctr" defTabSz="876300" eaLnBrk="0" hangingPunct="0">
                <a:lnSpc>
                  <a:spcPct val="90000"/>
                </a:lnSpc>
              </a:pPr>
              <a:t>‹#›</a:t>
            </a:fld>
            <a:endParaRPr lang="en-US" altLang="en-US" sz="1200" b="0">
              <a:solidFill>
                <a:schemeClr val="tx1"/>
              </a:solidFill>
            </a:endParaRPr>
          </a:p>
        </p:txBody>
      </p:sp>
      <p:sp>
        <p:nvSpPr>
          <p:cNvPr id="46083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6363" y="752475"/>
            <a:ext cx="6594475" cy="370998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2" name="Rectangle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716463"/>
            <a:ext cx="4987925" cy="4465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1327" tIns="44869" rIns="91327" bIns="4486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Body Text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978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63048" cy="5154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50" name="Rectangle 4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11107" y="1838599"/>
            <a:ext cx="4126413" cy="688808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0" indent="0" algn="l">
              <a:buFont typeface="Wingdings" pitchFamily="2" charset="2"/>
              <a:buNone/>
              <a:defRPr sz="2000" b="0">
                <a:solidFill>
                  <a:schemeClr val="bg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altLang="en-US" dirty="0"/>
              <a:t>Click to edit Master subtitle style</a:t>
            </a:r>
          </a:p>
        </p:txBody>
      </p:sp>
      <p:sp>
        <p:nvSpPr>
          <p:cNvPr id="17451" name="Rectangle 43"/>
          <p:cNvSpPr>
            <a:spLocks noGrp="1" noChangeArrowheads="1"/>
          </p:cNvSpPr>
          <p:nvPr>
            <p:ph type="ctrTitle"/>
          </p:nvPr>
        </p:nvSpPr>
        <p:spPr bwMode="auto">
          <a:xfrm>
            <a:off x="211107" y="710552"/>
            <a:ext cx="4132293" cy="584006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71438" tIns="28575" rIns="71438" bIns="28575" numCol="1" anchor="t" anchorCtr="0" compatLnSpc="1">
            <a:prstTxWarp prst="textNoShape">
              <a:avLst/>
            </a:prstTxWarp>
            <a:spAutoFit/>
          </a:bodyPr>
          <a:lstStyle>
            <a:lvl1pPr algn="l">
              <a:defRPr sz="3600">
                <a:solidFill>
                  <a:schemeClr val="bg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</a:lstStyle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24175820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0714"/>
            <a:ext cx="9163048" cy="5154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ím 1"/>
          <p:cNvSpPr>
            <a:spLocks noGrp="1"/>
          </p:cNvSpPr>
          <p:nvPr>
            <p:ph type="title"/>
          </p:nvPr>
        </p:nvSpPr>
        <p:spPr>
          <a:xfrm>
            <a:off x="206603" y="1066799"/>
            <a:ext cx="5078412" cy="1285875"/>
          </a:xfrm>
          <a:prstGeom prst="rect">
            <a:avLst/>
          </a:prstGeom>
        </p:spPr>
        <p:txBody>
          <a:bodyPr anchor="t"/>
          <a:lstStyle>
            <a:lvl1pPr algn="l">
              <a:defRPr sz="4000" b="1" cap="none">
                <a:solidFill>
                  <a:srgbClr val="0A697E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</a:lstStyle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5" name="Szöveg helye 2"/>
          <p:cNvSpPr>
            <a:spLocks noGrp="1"/>
          </p:cNvSpPr>
          <p:nvPr>
            <p:ph type="body" idx="1"/>
          </p:nvPr>
        </p:nvSpPr>
        <p:spPr>
          <a:xfrm>
            <a:off x="216128" y="638343"/>
            <a:ext cx="4926012" cy="42845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0">
                <a:solidFill>
                  <a:srgbClr val="0A697E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dirty="0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593431623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0714"/>
            <a:ext cx="9163048" cy="5154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ím 1"/>
          <p:cNvSpPr>
            <a:spLocks noGrp="1"/>
          </p:cNvSpPr>
          <p:nvPr>
            <p:ph type="title"/>
          </p:nvPr>
        </p:nvSpPr>
        <p:spPr>
          <a:xfrm>
            <a:off x="178651" y="1059723"/>
            <a:ext cx="5078412" cy="1021556"/>
          </a:xfrm>
          <a:prstGeom prst="rect">
            <a:avLst/>
          </a:prstGeom>
        </p:spPr>
        <p:txBody>
          <a:bodyPr anchor="t"/>
          <a:lstStyle>
            <a:lvl1pPr algn="l">
              <a:defRPr sz="3200" b="1" cap="none">
                <a:solidFill>
                  <a:srgbClr val="0A697E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</a:lstStyle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7" name="Szöveg helye 2"/>
          <p:cNvSpPr>
            <a:spLocks noGrp="1"/>
          </p:cNvSpPr>
          <p:nvPr>
            <p:ph type="body" idx="1"/>
          </p:nvPr>
        </p:nvSpPr>
        <p:spPr>
          <a:xfrm>
            <a:off x="197701" y="753732"/>
            <a:ext cx="4926012" cy="30354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600" b="0">
                <a:solidFill>
                  <a:srgbClr val="0A697E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dirty="0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254454585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00025" y="942975"/>
            <a:ext cx="8715375" cy="3406956"/>
          </a:xfrm>
          <a:prstGeom prst="rect">
            <a:avLst/>
          </a:prstGeom>
        </p:spPr>
        <p:txBody>
          <a:bodyPr/>
          <a:lstStyle>
            <a:lvl1pPr marL="296863" indent="-296863">
              <a:buClr>
                <a:srgbClr val="0A697E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 marL="628650" indent="-271463">
              <a:buClr>
                <a:srgbClr val="0A697E"/>
              </a:buClr>
              <a:buSzPct val="100000"/>
              <a:buFont typeface="Arial" panose="020B0604020202020204" pitchFamily="34" charset="0"/>
              <a:buChar char="•"/>
              <a:defRPr sz="180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 marL="909638" indent="-279400">
              <a:buClr>
                <a:srgbClr val="0A697E"/>
              </a:buClr>
              <a:buSzPct val="100000"/>
              <a:buFont typeface="Arial" panose="020B0604020202020204" pitchFamily="34" charset="0"/>
              <a:buChar char="•"/>
              <a:defRPr sz="160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 marL="1368425" indent="-222250">
              <a:buClr>
                <a:srgbClr val="0A697E"/>
              </a:buClr>
              <a:buSzPct val="100000"/>
              <a:buFont typeface="Arial" panose="020B0604020202020204" pitchFamily="34" charset="0"/>
              <a:buChar char="•"/>
              <a:defRPr sz="160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 marL="1711325" indent="-228600">
              <a:buClr>
                <a:srgbClr val="0A697E"/>
              </a:buClr>
              <a:buSzPct val="100000"/>
              <a:buFont typeface="Arial" panose="020B0604020202020204" pitchFamily="34" charset="0"/>
              <a:buChar char="•"/>
              <a:defRPr sz="160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190500" y="406005"/>
            <a:ext cx="8724900" cy="415528"/>
          </a:xfrm>
          <a:prstGeom prst="rect">
            <a:avLst/>
          </a:prstGeom>
          <a:ln w="38100">
            <a:noFill/>
          </a:ln>
        </p:spPr>
        <p:txBody>
          <a:bodyPr anchor="ctr"/>
          <a:lstStyle>
            <a:lvl1pPr algn="l">
              <a:defRPr sz="2000">
                <a:solidFill>
                  <a:srgbClr val="0A697E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</a:lstStyle>
          <a:p>
            <a:r>
              <a:rPr lang="hu-HU" dirty="0" smtClean="0"/>
              <a:t>Mintacím szerkesztése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752945025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00024" y="945335"/>
            <a:ext cx="4340171" cy="3445056"/>
          </a:xfrm>
          <a:prstGeom prst="rect">
            <a:avLst/>
          </a:prstGeom>
        </p:spPr>
        <p:txBody>
          <a:bodyPr/>
          <a:lstStyle>
            <a:lvl1pPr marL="296863" indent="-296863">
              <a:buClr>
                <a:srgbClr val="0A697E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 marL="628650" indent="-271463">
              <a:buClr>
                <a:srgbClr val="0A697E"/>
              </a:buClr>
              <a:buSzPct val="100000"/>
              <a:buFont typeface="Arial" panose="020B0604020202020204" pitchFamily="34" charset="0"/>
              <a:buChar char="•"/>
              <a:defRPr sz="180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 marL="909638" indent="-279400">
              <a:buClr>
                <a:srgbClr val="0A697E"/>
              </a:buClr>
              <a:buSzPct val="100000"/>
              <a:buFont typeface="Arial" panose="020B0604020202020204" pitchFamily="34" charset="0"/>
              <a:buChar char="•"/>
              <a:defRPr sz="160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 marL="1368425" indent="-222250">
              <a:buClr>
                <a:srgbClr val="0A697E"/>
              </a:buClr>
              <a:buSzPct val="100000"/>
              <a:buFont typeface="Arial" panose="020B0604020202020204" pitchFamily="34" charset="0"/>
              <a:buChar char="•"/>
              <a:defRPr sz="160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 marL="1711325" indent="-228600">
              <a:buClr>
                <a:srgbClr val="0A697E"/>
              </a:buClr>
              <a:buSzPct val="100000"/>
              <a:buFont typeface="Arial" panose="020B0604020202020204" pitchFamily="34" charset="0"/>
              <a:buChar char="•"/>
              <a:defRPr sz="160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6" name="Tartalom helye 2"/>
          <p:cNvSpPr>
            <a:spLocks noGrp="1"/>
          </p:cNvSpPr>
          <p:nvPr>
            <p:ph idx="10"/>
          </p:nvPr>
        </p:nvSpPr>
        <p:spPr>
          <a:xfrm>
            <a:off x="4734397" y="945335"/>
            <a:ext cx="4190527" cy="3445056"/>
          </a:xfrm>
          <a:prstGeom prst="rect">
            <a:avLst/>
          </a:prstGeom>
        </p:spPr>
        <p:txBody>
          <a:bodyPr/>
          <a:lstStyle>
            <a:lvl1pPr marL="296863" indent="-296863">
              <a:buClr>
                <a:srgbClr val="0A697E"/>
              </a:buClr>
              <a:buSzPct val="100000"/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 marL="628650" indent="-271463">
              <a:buClr>
                <a:srgbClr val="0A697E"/>
              </a:buClr>
              <a:buSzPct val="100000"/>
              <a:buFont typeface="Arial" panose="020B0604020202020204" pitchFamily="34" charset="0"/>
              <a:buChar char="•"/>
              <a:defRPr sz="180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 marL="909638" indent="-279400">
              <a:buClr>
                <a:srgbClr val="0A697E"/>
              </a:buClr>
              <a:buSzPct val="100000"/>
              <a:buFont typeface="Arial" panose="020B0604020202020204" pitchFamily="34" charset="0"/>
              <a:buChar char="•"/>
              <a:defRPr sz="160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 marL="1368425" indent="-222250">
              <a:buClr>
                <a:srgbClr val="0A697E"/>
              </a:buClr>
              <a:buSzPct val="100000"/>
              <a:buFont typeface="Arial" panose="020B0604020202020204" pitchFamily="34" charset="0"/>
              <a:buChar char="•"/>
              <a:defRPr sz="160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 marL="1711325" indent="-228600">
              <a:buClr>
                <a:srgbClr val="0A697E"/>
              </a:buClr>
              <a:buSzPct val="100000"/>
              <a:buFont typeface="Arial" panose="020B0604020202020204" pitchFamily="34" charset="0"/>
              <a:buChar char="•"/>
              <a:defRPr sz="160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21" name="Cím 20"/>
          <p:cNvSpPr>
            <a:spLocks noGrp="1"/>
          </p:cNvSpPr>
          <p:nvPr>
            <p:ph type="title"/>
          </p:nvPr>
        </p:nvSpPr>
        <p:spPr>
          <a:xfrm>
            <a:off x="200024" y="448447"/>
            <a:ext cx="8724900" cy="385033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0A697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hu-HU" dirty="0" smtClean="0"/>
              <a:t>Mintacím szerkesztése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089094792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95"/>
          <p:cNvSpPr>
            <a:spLocks noChangeArrowheads="1"/>
          </p:cNvSpPr>
          <p:nvPr/>
        </p:nvSpPr>
        <p:spPr bwMode="auto">
          <a:xfrm>
            <a:off x="8825273" y="4608094"/>
            <a:ext cx="323808" cy="214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r" eaLnBrk="0" hangingPunct="0">
              <a:lnSpc>
                <a:spcPct val="90000"/>
              </a:lnSpc>
            </a:pPr>
            <a:fld id="{4438A80E-1CBA-4B92-9590-14EAB85CE7EF}" type="slidenum">
              <a:rPr lang="en-US" altLang="en-US" sz="900" b="0">
                <a:solidFill>
                  <a:srgbClr val="7F7F7F"/>
                </a:solidFill>
              </a:rPr>
              <a:pPr algn="r" eaLnBrk="0" hangingPunct="0">
                <a:lnSpc>
                  <a:spcPct val="90000"/>
                </a:lnSpc>
              </a:pPr>
              <a:t>‹#›</a:t>
            </a:fld>
            <a:endParaRPr lang="en-US" altLang="en-US" sz="900" b="0" dirty="0">
              <a:solidFill>
                <a:srgbClr val="7F7F7F"/>
              </a:solidFill>
            </a:endParaRPr>
          </a:p>
        </p:txBody>
      </p:sp>
      <p:sp>
        <p:nvSpPr>
          <p:cNvPr id="1027" name="Rectangle 142"/>
          <p:cNvSpPr>
            <a:spLocks noChangeArrowheads="1"/>
          </p:cNvSpPr>
          <p:nvPr/>
        </p:nvSpPr>
        <p:spPr bwMode="auto">
          <a:xfrm>
            <a:off x="492125" y="1015606"/>
            <a:ext cx="8229600" cy="1744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628650" lvl="1" indent="-271463" eaLnBrk="0" hangingPunct="0">
              <a:lnSpc>
                <a:spcPct val="90000"/>
              </a:lnSpc>
              <a:spcBef>
                <a:spcPts val="600"/>
              </a:spcBef>
              <a:spcAft>
                <a:spcPts val="200"/>
              </a:spcAft>
              <a:buClr>
                <a:schemeClr val="bg2"/>
              </a:buClr>
              <a:buSzPct val="70000"/>
            </a:pPr>
            <a:endParaRPr lang="hu-HU" sz="2400" b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765"/>
            <a:ext cx="9163050" cy="515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009" r:id="rId1"/>
    <p:sldLayoutId id="2147485011" r:id="rId2"/>
    <p:sldLayoutId id="2147485010" r:id="rId3"/>
    <p:sldLayoutId id="2147485007" r:id="rId4"/>
    <p:sldLayoutId id="2147485012" r:id="rId5"/>
  </p:sldLayoutIdLst>
  <p:transition advClick="0"/>
  <p:timing>
    <p:tnLst>
      <p:par>
        <p:cTn id="1" dur="indefinite" restart="never" nodeType="tmRoot"/>
      </p:par>
    </p:tnLst>
  </p:timing>
  <p:txStyles>
    <p:titleStyle>
      <a:lvl1pPr algn="ctr" defTabSz="1363663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000" b="1">
          <a:solidFill>
            <a:srgbClr val="394650"/>
          </a:solidFill>
          <a:latin typeface="+mj-lt"/>
          <a:ea typeface="+mj-ea"/>
          <a:cs typeface="+mj-cs"/>
        </a:defRPr>
      </a:lvl1pPr>
      <a:lvl2pPr algn="ctr" defTabSz="1363663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000" b="1">
          <a:solidFill>
            <a:srgbClr val="394650"/>
          </a:solidFill>
          <a:latin typeface="Calibri" pitchFamily="34" charset="0"/>
        </a:defRPr>
      </a:lvl2pPr>
      <a:lvl3pPr algn="ctr" defTabSz="1363663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000" b="1">
          <a:solidFill>
            <a:srgbClr val="394650"/>
          </a:solidFill>
          <a:latin typeface="Calibri" pitchFamily="34" charset="0"/>
        </a:defRPr>
      </a:lvl3pPr>
      <a:lvl4pPr algn="ctr" defTabSz="1363663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000" b="1">
          <a:solidFill>
            <a:srgbClr val="394650"/>
          </a:solidFill>
          <a:latin typeface="Calibri" pitchFamily="34" charset="0"/>
        </a:defRPr>
      </a:lvl4pPr>
      <a:lvl5pPr algn="ctr" defTabSz="1363663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000" b="1">
          <a:solidFill>
            <a:srgbClr val="394650"/>
          </a:solidFill>
          <a:latin typeface="Calibri" pitchFamily="34" charset="0"/>
        </a:defRPr>
      </a:lvl5pPr>
      <a:lvl6pPr marL="457200" algn="ctr" defTabSz="1363663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000" b="1">
          <a:solidFill>
            <a:srgbClr val="394650"/>
          </a:solidFill>
          <a:latin typeface="Verdana" pitchFamily="34" charset="0"/>
        </a:defRPr>
      </a:lvl6pPr>
      <a:lvl7pPr marL="914400" algn="ctr" defTabSz="1363663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000" b="1">
          <a:solidFill>
            <a:srgbClr val="394650"/>
          </a:solidFill>
          <a:latin typeface="Verdana" pitchFamily="34" charset="0"/>
        </a:defRPr>
      </a:lvl7pPr>
      <a:lvl8pPr marL="1371600" algn="ctr" defTabSz="1363663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000" b="1">
          <a:solidFill>
            <a:srgbClr val="394650"/>
          </a:solidFill>
          <a:latin typeface="Verdana" pitchFamily="34" charset="0"/>
        </a:defRPr>
      </a:lvl8pPr>
      <a:lvl9pPr marL="1828800" algn="ctr" defTabSz="1363663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000" b="1">
          <a:solidFill>
            <a:srgbClr val="394650"/>
          </a:solidFill>
          <a:latin typeface="Verdana" pitchFamily="34" charset="0"/>
        </a:defRPr>
      </a:lvl9pPr>
    </p:titleStyle>
    <p:bodyStyle>
      <a:lvl1pPr marL="296863" indent="-296863" algn="l" rtl="0" eaLnBrk="0" fontAlgn="base" hangingPunct="0">
        <a:lnSpc>
          <a:spcPct val="90000"/>
        </a:lnSpc>
        <a:spcBef>
          <a:spcPts val="600"/>
        </a:spcBef>
        <a:spcAft>
          <a:spcPts val="200"/>
        </a:spcAft>
        <a:buClr>
          <a:schemeClr val="bg2"/>
        </a:buClr>
        <a:buSzPct val="80000"/>
        <a:buFont typeface="Wingdings" pitchFamily="2" charset="2"/>
        <a:buChar char="l"/>
        <a:defRPr sz="2800" b="1">
          <a:solidFill>
            <a:srgbClr val="5F5F5F"/>
          </a:solidFill>
          <a:latin typeface="+mn-lt"/>
          <a:ea typeface="+mn-ea"/>
          <a:cs typeface="+mn-cs"/>
        </a:defRPr>
      </a:lvl1pPr>
      <a:lvl2pPr marL="628650" indent="-271463" algn="l" rtl="0" eaLnBrk="0" fontAlgn="base" hangingPunct="0">
        <a:lnSpc>
          <a:spcPct val="95000"/>
        </a:lnSpc>
        <a:spcBef>
          <a:spcPts val="200"/>
        </a:spcBef>
        <a:spcAft>
          <a:spcPts val="100"/>
        </a:spcAft>
        <a:buClr>
          <a:schemeClr val="tx1"/>
        </a:buClr>
        <a:buSzPct val="105000"/>
        <a:buChar char="–"/>
        <a:defRPr sz="2800">
          <a:solidFill>
            <a:srgbClr val="5F5F5F"/>
          </a:solidFill>
          <a:latin typeface="+mn-lt"/>
        </a:defRPr>
      </a:lvl2pPr>
      <a:lvl3pPr marL="909638" indent="-279400" algn="l" rtl="0" eaLnBrk="0" fontAlgn="base" hangingPunct="0">
        <a:lnSpc>
          <a:spcPct val="95000"/>
        </a:lnSpc>
        <a:spcBef>
          <a:spcPts val="200"/>
        </a:spcBef>
        <a:spcAft>
          <a:spcPts val="100"/>
        </a:spcAft>
        <a:buClr>
          <a:schemeClr val="bg2"/>
        </a:buClr>
        <a:buSzPct val="100000"/>
        <a:buChar char="•"/>
        <a:defRPr sz="2600">
          <a:solidFill>
            <a:srgbClr val="5F5F5F"/>
          </a:solidFill>
          <a:latin typeface="+mn-lt"/>
        </a:defRPr>
      </a:lvl3pPr>
      <a:lvl4pPr marL="1368425" indent="-222250" algn="l" rtl="0" eaLnBrk="0" fontAlgn="base" hangingPunct="0">
        <a:lnSpc>
          <a:spcPct val="95000"/>
        </a:lnSpc>
        <a:spcBef>
          <a:spcPts val="200"/>
        </a:spcBef>
        <a:spcAft>
          <a:spcPts val="100"/>
        </a:spcAft>
        <a:buClr>
          <a:schemeClr val="tx1"/>
        </a:buClr>
        <a:buSzPct val="75000"/>
        <a:buChar char="–"/>
        <a:defRPr sz="2400">
          <a:solidFill>
            <a:srgbClr val="5F5F5F"/>
          </a:solidFill>
          <a:latin typeface="+mn-lt"/>
        </a:defRPr>
      </a:lvl4pPr>
      <a:lvl5pPr marL="1711325" indent="-228600" algn="l" rtl="0" eaLnBrk="0" fontAlgn="base" hangingPunct="0">
        <a:spcBef>
          <a:spcPct val="0"/>
        </a:spcBef>
        <a:spcAft>
          <a:spcPct val="0"/>
        </a:spcAft>
        <a:buChar char="»"/>
        <a:defRPr sz="2400">
          <a:solidFill>
            <a:srgbClr val="5F5F5F"/>
          </a:solidFill>
          <a:latin typeface="+mn-lt"/>
        </a:defRPr>
      </a:lvl5pPr>
      <a:lvl6pPr marL="2168525" indent="-228600"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5F5F5F"/>
          </a:solidFill>
          <a:latin typeface="+mn-lt"/>
        </a:defRPr>
      </a:lvl6pPr>
      <a:lvl7pPr marL="2625725" indent="-228600"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5F5F5F"/>
          </a:solidFill>
          <a:latin typeface="+mn-lt"/>
        </a:defRPr>
      </a:lvl7pPr>
      <a:lvl8pPr marL="3082925" indent="-228600"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5F5F5F"/>
          </a:solidFill>
          <a:latin typeface="+mn-lt"/>
        </a:defRPr>
      </a:lvl8pPr>
      <a:lvl9pPr marL="3540125" indent="-228600"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5F5F5F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lcím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Cím 2"/>
          <p:cNvSpPr>
            <a:spLocks noGrp="1"/>
          </p:cNvSpPr>
          <p:nvPr>
            <p:ph type="ctrTitle"/>
          </p:nvPr>
        </p:nvSpPr>
        <p:spPr>
          <a:xfrm>
            <a:off x="211107" y="710552"/>
            <a:ext cx="4132293" cy="584006"/>
          </a:xfrm>
        </p:spPr>
        <p:txBody>
          <a:bodyPr/>
          <a:lstStyle/>
          <a:p>
            <a:r>
              <a:rPr lang="hu-HU" dirty="0" smtClean="0"/>
              <a:t>Stressz-teszt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94918070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u-HU" sz="1600" dirty="0"/>
              <a:t>Kampány fajtája: </a:t>
            </a:r>
          </a:p>
          <a:p>
            <a:pPr marL="285750" indent="-285750"/>
            <a:r>
              <a:rPr lang="hu-HU" sz="1600" b="0" dirty="0"/>
              <a:t>Életmódváltást támogató edukációs program</a:t>
            </a:r>
          </a:p>
          <a:p>
            <a:endParaRPr lang="hu-HU" sz="1600" dirty="0"/>
          </a:p>
          <a:p>
            <a:pPr marL="0" indent="0">
              <a:buNone/>
            </a:pPr>
            <a:r>
              <a:rPr lang="hu-HU" sz="1600" dirty="0"/>
              <a:t>Kategória: </a:t>
            </a:r>
          </a:p>
          <a:p>
            <a:pPr marL="285750" indent="-285750"/>
            <a:r>
              <a:rPr lang="hu-HU" sz="1600" b="0" dirty="0"/>
              <a:t>Egyéb, a többi kategóriába be nem sorolható médiacsatorna</a:t>
            </a:r>
          </a:p>
          <a:p>
            <a:pPr marL="285750" indent="-285750"/>
            <a:endParaRPr lang="hu-HU" sz="1600" dirty="0"/>
          </a:p>
          <a:p>
            <a:pPr marL="0" indent="0">
              <a:buNone/>
            </a:pPr>
            <a:r>
              <a:rPr lang="hu-HU" sz="1600" dirty="0"/>
              <a:t>Kampányidőszak: </a:t>
            </a:r>
          </a:p>
          <a:p>
            <a:pPr marL="285750" indent="-285750"/>
            <a:r>
              <a:rPr lang="hu-HU" sz="1600" b="0" dirty="0"/>
              <a:t>2015. augusztus 28 – szeptember 28.</a:t>
            </a:r>
          </a:p>
          <a:p>
            <a:pPr marL="285750" indent="-285750"/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FF0000"/>
                </a:solidFill>
              </a:rPr>
              <a:t>Résztvevők száma: </a:t>
            </a:r>
          </a:p>
          <a:p>
            <a:pPr marL="285750" indent="-285750"/>
            <a:r>
              <a:rPr lang="hu-HU" sz="1600" dirty="0">
                <a:solidFill>
                  <a:srgbClr val="FF0000"/>
                </a:solidFill>
              </a:rPr>
              <a:t>???</a:t>
            </a:r>
          </a:p>
          <a:p>
            <a:endParaRPr lang="hu-HU" dirty="0" smtClean="0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Kampány </a:t>
            </a:r>
            <a:r>
              <a:rPr lang="hu-HU" dirty="0" smtClean="0"/>
              <a:t>alapadatok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7420749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u-HU" sz="1600" dirty="0"/>
              <a:t>Kampánycélok:</a:t>
            </a:r>
          </a:p>
          <a:p>
            <a:pPr marL="285750" indent="-285750"/>
            <a:r>
              <a:rPr lang="hu-HU" sz="1600" b="0" dirty="0"/>
              <a:t>a kampányban elért személyek szembesítése azzal, hogy jelenleg milyen stressznek van kitéve</a:t>
            </a:r>
          </a:p>
          <a:p>
            <a:pPr marL="285750" indent="-285750"/>
            <a:r>
              <a:rPr lang="hu-HU" sz="1600" b="0" dirty="0"/>
              <a:t>rámutatni a „megszokott” életvitelben a </a:t>
            </a:r>
            <a:r>
              <a:rPr lang="hu-HU" sz="1600" b="0" dirty="0" err="1"/>
              <a:t>hypertonia</a:t>
            </a:r>
            <a:r>
              <a:rPr lang="hu-HU" sz="1600" b="0" dirty="0"/>
              <a:t> kockázatára</a:t>
            </a:r>
          </a:p>
          <a:p>
            <a:pPr marL="285750" indent="-285750"/>
            <a:r>
              <a:rPr lang="hu-HU" sz="1600" b="0" dirty="0"/>
              <a:t>a stressz csökkentésének néhány módját ismertetni</a:t>
            </a:r>
          </a:p>
          <a:p>
            <a:pPr marL="285750" indent="-285750"/>
            <a:r>
              <a:rPr lang="hu-HU" sz="1600" b="0" dirty="0"/>
              <a:t>életmódváltási szándékot generálni</a:t>
            </a:r>
          </a:p>
          <a:p>
            <a:pPr marL="285750" indent="-285750"/>
            <a:r>
              <a:rPr lang="hu-HU" sz="1600" b="0" dirty="0"/>
              <a:t>átlagosan napi 200 ember elérése</a:t>
            </a:r>
          </a:p>
          <a:p>
            <a:pPr marL="285750" indent="-285750"/>
            <a:endParaRPr lang="hu-HU" sz="1600" dirty="0"/>
          </a:p>
          <a:p>
            <a:pPr marL="0" indent="0">
              <a:buNone/>
            </a:pPr>
            <a:r>
              <a:rPr lang="hu-HU" sz="1600" dirty="0"/>
              <a:t>Célcsoport:</a:t>
            </a:r>
          </a:p>
          <a:p>
            <a:pPr marL="285750" indent="-285750"/>
            <a:r>
              <a:rPr lang="hu-HU" sz="1600" b="0" dirty="0"/>
              <a:t>szakrendelő intézetekben várakozó páciensek (18-70 év)</a:t>
            </a:r>
          </a:p>
          <a:p>
            <a:pPr marL="285750" indent="-285750"/>
            <a:r>
              <a:rPr lang="hu-HU" sz="1600" b="0" dirty="0"/>
              <a:t>Elsődleges célcsoport: 18-45 év közötti várakozók</a:t>
            </a:r>
          </a:p>
          <a:p>
            <a:endParaRPr lang="hu-HU" dirty="0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Cél, célcsoport</a:t>
            </a:r>
          </a:p>
        </p:txBody>
      </p:sp>
    </p:spTree>
    <p:extLst>
      <p:ext uri="{BB962C8B-B14F-4D97-AF65-F5344CB8AC3E}">
        <p14:creationId xmlns:p14="http://schemas.microsoft.com/office/powerpoint/2010/main" val="237113923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u-HU" sz="1400" dirty="0"/>
              <a:t>Mi is a </a:t>
            </a:r>
            <a:r>
              <a:rPr lang="hu-HU" sz="1400" dirty="0" err="1"/>
              <a:t>MediWifi</a:t>
            </a:r>
            <a:r>
              <a:rPr lang="hu-HU" sz="1400" dirty="0"/>
              <a:t>?</a:t>
            </a:r>
          </a:p>
          <a:p>
            <a:pPr marL="285750" indent="-285750"/>
            <a:r>
              <a:rPr lang="hu-HU" sz="1400" b="0" dirty="0"/>
              <a:t>új generációs kutatási és információközlési csatorna, amin keresztül elérhetővé válnak az okos eszközzel rendelkező, várakozó páciensek</a:t>
            </a:r>
          </a:p>
          <a:p>
            <a:pPr marL="285750" indent="-285750"/>
            <a:r>
              <a:rPr lang="hu-HU" sz="1400" b="0" dirty="0"/>
              <a:t>a </a:t>
            </a:r>
            <a:r>
              <a:rPr lang="hu-HU" sz="1400" b="0" dirty="0" err="1"/>
              <a:t>Mediwifi</a:t>
            </a:r>
            <a:r>
              <a:rPr lang="hu-HU" sz="1400" b="0" dirty="0"/>
              <a:t> </a:t>
            </a:r>
            <a:r>
              <a:rPr lang="hu-HU" sz="1400" b="0" dirty="0" err="1"/>
              <a:t>a</a:t>
            </a:r>
            <a:r>
              <a:rPr lang="hu-HU" sz="1400" b="0" dirty="0"/>
              <a:t> várakozók számára ingyenes </a:t>
            </a:r>
            <a:r>
              <a:rPr lang="hu-HU" sz="1400" b="0" dirty="0" err="1"/>
              <a:t>wifizési</a:t>
            </a:r>
            <a:r>
              <a:rPr lang="hu-HU" sz="1400" b="0" dirty="0"/>
              <a:t> lehetőség, a kutatók, reklámozók és orvosok számára pedig információcserét és </a:t>
            </a:r>
            <a:r>
              <a:rPr lang="hu-HU" sz="1400" b="0" dirty="0" err="1"/>
              <a:t>adatbázisépítést</a:t>
            </a:r>
            <a:r>
              <a:rPr lang="hu-HU" sz="1400" b="0" dirty="0"/>
              <a:t> biztosító kommunikációs rendszer</a:t>
            </a:r>
          </a:p>
          <a:p>
            <a:pPr marL="285750" indent="-285750"/>
            <a:r>
              <a:rPr lang="hu-HU" sz="1400" b="0" dirty="0"/>
              <a:t>egy kutatás szerint a hazai betegek több, mint 20%-a legalább 30 percet várakozik, mielőtt sorra kerülne. Az MIT Kognitív pszichológiai tanszékének kutatásai szerint a várakozást haszontalan, időpazarló tevékenységnek gondoljuk, melyre az egyetlen gyógyír, ha hasznosan tudjuk tölteni.</a:t>
            </a:r>
          </a:p>
          <a:p>
            <a:pPr marL="285750" indent="-285750"/>
            <a:r>
              <a:rPr lang="hu-HU" sz="1400" b="0" dirty="0"/>
              <a:t>a </a:t>
            </a:r>
            <a:r>
              <a:rPr lang="hu-HU" sz="1400" b="0" dirty="0" err="1"/>
              <a:t>MediWifi</a:t>
            </a:r>
            <a:r>
              <a:rPr lang="hu-HU" sz="1400" b="0" dirty="0"/>
              <a:t> alkalmas kutatásra, edukációra és marketing üzenetek eljuttatására</a:t>
            </a:r>
          </a:p>
          <a:p>
            <a:pPr marL="285750" indent="-285750"/>
            <a:endParaRPr lang="hu-HU" sz="1400" dirty="0"/>
          </a:p>
          <a:p>
            <a:pPr marL="0" indent="0">
              <a:buNone/>
            </a:pPr>
            <a:r>
              <a:rPr lang="hu-HU" sz="1400" dirty="0"/>
              <a:t>Hol van jelen a </a:t>
            </a:r>
            <a:r>
              <a:rPr lang="hu-HU" sz="1400" dirty="0" err="1"/>
              <a:t>MediWifi</a:t>
            </a:r>
            <a:r>
              <a:rPr lang="hu-HU" sz="1400" dirty="0"/>
              <a:t>?</a:t>
            </a:r>
          </a:p>
          <a:p>
            <a:pPr marL="285750" indent="-285750"/>
            <a:r>
              <a:rPr lang="hu-HU" sz="1400" b="0" dirty="0"/>
              <a:t>19 létesítményben összesen 59 </a:t>
            </a:r>
            <a:r>
              <a:rPr lang="hu-HU" sz="1400" b="0" dirty="0" err="1"/>
              <a:t>wifi</a:t>
            </a:r>
            <a:r>
              <a:rPr lang="hu-HU" sz="1400" b="0" dirty="0"/>
              <a:t> hozzáférési pont országszerte</a:t>
            </a:r>
          </a:p>
          <a:p>
            <a:pPr marL="285750" indent="-285750"/>
            <a:r>
              <a:rPr lang="hu-HU" sz="1400" b="0" dirty="0"/>
              <a:t>kórházi szakrendelők, kistérségi szakrendelők, városi szakrendelők, kisvárosi szakrendelők</a:t>
            </a:r>
          </a:p>
          <a:p>
            <a:pPr marL="0" indent="0">
              <a:buNone/>
            </a:pPr>
            <a:endParaRPr lang="hu-HU" dirty="0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</a:t>
            </a:r>
            <a:r>
              <a:rPr lang="hu-HU" dirty="0" err="1"/>
              <a:t>MediWifi</a:t>
            </a:r>
            <a:r>
              <a:rPr lang="hu-HU" dirty="0"/>
              <a:t> </a:t>
            </a:r>
            <a:r>
              <a:rPr lang="hu-HU" dirty="0" smtClean="0"/>
              <a:t>bemutatása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9253740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</a:t>
            </a:r>
            <a:r>
              <a:rPr lang="hu-HU" dirty="0" err="1"/>
              <a:t>MediWifi</a:t>
            </a:r>
            <a:r>
              <a:rPr lang="hu-HU" dirty="0"/>
              <a:t> rendszer </a:t>
            </a:r>
            <a:r>
              <a:rPr lang="hu-HU" dirty="0" smtClean="0"/>
              <a:t>felhasználói</a:t>
            </a:r>
            <a:endParaRPr lang="hu-HU" dirty="0"/>
          </a:p>
        </p:txBody>
      </p:sp>
      <p:graphicFrame>
        <p:nvGraphicFramePr>
          <p:cNvPr id="4" name="Diagram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7620289"/>
              </p:ext>
            </p:extLst>
          </p:nvPr>
        </p:nvGraphicFramePr>
        <p:xfrm>
          <a:off x="2738747" y="821533"/>
          <a:ext cx="3628405" cy="15075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Diagram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23262986"/>
              </p:ext>
            </p:extLst>
          </p:nvPr>
        </p:nvGraphicFramePr>
        <p:xfrm>
          <a:off x="4980677" y="2486513"/>
          <a:ext cx="3210823" cy="19928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Diagram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59608007"/>
              </p:ext>
            </p:extLst>
          </p:nvPr>
        </p:nvGraphicFramePr>
        <p:xfrm>
          <a:off x="923925" y="2488408"/>
          <a:ext cx="3270849" cy="199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92404490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u-HU" sz="1150" dirty="0" smtClean="0"/>
              <a:t>Szakmaiság</a:t>
            </a:r>
            <a:endParaRPr lang="hu-HU" sz="1150" dirty="0"/>
          </a:p>
          <a:p>
            <a:pPr marL="285750" indent="-285750"/>
            <a:r>
              <a:rPr lang="hu-HU" sz="1150" b="0" dirty="0" smtClean="0"/>
              <a:t>a program együttműködő partnere a </a:t>
            </a:r>
            <a:r>
              <a:rPr lang="hu-HU" sz="1150" dirty="0" smtClean="0"/>
              <a:t>Magyar </a:t>
            </a:r>
            <a:r>
              <a:rPr lang="hu-HU" sz="1150" smtClean="0"/>
              <a:t>Hypertonia</a:t>
            </a:r>
            <a:r>
              <a:rPr lang="hu-HU" sz="1150" dirty="0" smtClean="0"/>
              <a:t> </a:t>
            </a:r>
            <a:r>
              <a:rPr lang="hu-HU" sz="1150" dirty="0" smtClean="0"/>
              <a:t>Társaság</a:t>
            </a:r>
            <a:endParaRPr lang="hu-HU" sz="1150" dirty="0"/>
          </a:p>
          <a:p>
            <a:pPr marL="285750" indent="-285750"/>
            <a:r>
              <a:rPr lang="hu-HU" sz="1150" b="0" dirty="0" smtClean="0"/>
              <a:t>a Társasággal való együttműködés biztosítja, hogy a program teljesen hiteles</a:t>
            </a:r>
          </a:p>
          <a:p>
            <a:pPr marL="285750" indent="-285750"/>
            <a:r>
              <a:rPr lang="hu-HU" sz="1150" b="0" dirty="0" smtClean="0"/>
              <a:t>a fentieken túl a projekt a Társaság edukációs munkáját is segíti</a:t>
            </a:r>
          </a:p>
          <a:p>
            <a:pPr marL="285750" indent="-285750"/>
            <a:endParaRPr lang="hu-HU" sz="1150" b="0" dirty="0"/>
          </a:p>
          <a:p>
            <a:pPr marL="0" indent="0">
              <a:buNone/>
            </a:pPr>
            <a:r>
              <a:rPr lang="hu-HU" sz="1150" dirty="0" smtClean="0"/>
              <a:t>Módszer</a:t>
            </a:r>
            <a:endParaRPr lang="hu-HU" sz="1150" dirty="0"/>
          </a:p>
          <a:p>
            <a:pPr marL="285750" indent="-285750"/>
            <a:r>
              <a:rPr lang="hu-HU" sz="1150" b="0" dirty="0" smtClean="0"/>
              <a:t>az edukációs kampányban a rendelőkben várakozó betegek a </a:t>
            </a:r>
            <a:r>
              <a:rPr lang="hu-HU" sz="1150" b="0" dirty="0" err="1" smtClean="0"/>
              <a:t>MediWifi</a:t>
            </a:r>
            <a:r>
              <a:rPr lang="hu-HU" sz="1150" b="0" dirty="0" smtClean="0"/>
              <a:t> rendszer ingyenes </a:t>
            </a:r>
            <a:r>
              <a:rPr lang="hu-HU" sz="1150" b="0" dirty="0" err="1" smtClean="0"/>
              <a:t>wifi</a:t>
            </a:r>
            <a:r>
              <a:rPr lang="hu-HU" sz="1150" b="0" dirty="0" smtClean="0"/>
              <a:t> használata előtt egy stressz-kérdőívet töltöttek ki</a:t>
            </a:r>
          </a:p>
          <a:p>
            <a:pPr marL="285750" indent="-285750"/>
            <a:r>
              <a:rPr lang="hu-HU" sz="1150" b="0" dirty="0" smtClean="0"/>
              <a:t>a kérdőív kiértékelése automatikusan történt, online</a:t>
            </a:r>
          </a:p>
          <a:p>
            <a:pPr marL="285750" indent="-285750"/>
            <a:r>
              <a:rPr lang="hu-HU" sz="1150" b="0" dirty="0" smtClean="0"/>
              <a:t>minden résztvevő egyéni visszajelzést kapott a stressz egészségére gyakorolt szintjéről</a:t>
            </a:r>
          </a:p>
          <a:p>
            <a:pPr marL="285750" indent="-285750"/>
            <a:r>
              <a:rPr lang="hu-HU" sz="1150" b="0" dirty="0" smtClean="0"/>
              <a:t>akinél szükséges volt, orvosi konzultációt is javasolt a program</a:t>
            </a:r>
          </a:p>
          <a:p>
            <a:pPr marL="285750" indent="-285750"/>
            <a:r>
              <a:rPr lang="hu-HU" sz="1150" b="0" dirty="0" smtClean="0"/>
              <a:t>Végül mindenki elolvashatott egy általános tájékoztató anyagot a stressz és magas vérnyomás kapcsolatáról, valamint a </a:t>
            </a:r>
            <a:r>
              <a:rPr lang="hu-HU" sz="1150" b="0" dirty="0" err="1" smtClean="0"/>
              <a:t>stresszkezelés</a:t>
            </a:r>
            <a:r>
              <a:rPr lang="hu-HU" sz="1150" b="0" dirty="0" smtClean="0"/>
              <a:t> lehetséges módszereiről</a:t>
            </a:r>
            <a:endParaRPr lang="hu-HU" sz="1150" b="0" dirty="0"/>
          </a:p>
          <a:p>
            <a:pPr marL="0" indent="0">
              <a:buNone/>
            </a:pPr>
            <a:endParaRPr lang="hu-HU" sz="1150" b="0" dirty="0" smtClean="0"/>
          </a:p>
          <a:p>
            <a:pPr marL="285750" indent="-285750"/>
            <a:endParaRPr lang="hu-HU" sz="1150" b="0" dirty="0"/>
          </a:p>
          <a:p>
            <a:pPr marL="285750" indent="-285750"/>
            <a:endParaRPr lang="hu-HU" sz="1150" dirty="0"/>
          </a:p>
          <a:p>
            <a:endParaRPr lang="hu-HU" sz="1100" dirty="0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Kivitelezés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7308011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Kérdőív és </a:t>
            </a:r>
            <a:r>
              <a:rPr lang="hu-HU" dirty="0" smtClean="0"/>
              <a:t>kiértékelése</a:t>
            </a:r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0099" y="821058"/>
            <a:ext cx="2443485" cy="363711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5900" y="819460"/>
            <a:ext cx="2438244" cy="3640314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82176973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Edukációs lezáró </a:t>
            </a:r>
            <a:r>
              <a:rPr lang="hu-HU" dirty="0" smtClean="0"/>
              <a:t>anyag</a:t>
            </a:r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/>
          <a:srcRect b="8142"/>
          <a:stretch/>
        </p:blipFill>
        <p:spPr>
          <a:xfrm>
            <a:off x="1286855" y="914400"/>
            <a:ext cx="2371204" cy="347662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0203" y="914399"/>
            <a:ext cx="2389652" cy="3476625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84498269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u-HU" sz="1150" dirty="0"/>
              <a:t>Miért hatékony ez a megoldás?</a:t>
            </a:r>
          </a:p>
          <a:p>
            <a:pPr marL="285750" indent="-285750"/>
            <a:r>
              <a:rPr lang="hu-HU" sz="1150" b="0" dirty="0"/>
              <a:t>az információkkal kapcsolatos befogadási készség miatt </a:t>
            </a:r>
            <a:r>
              <a:rPr lang="hu-HU" sz="1150" b="0" dirty="0">
                <a:sym typeface="Wingdings" panose="05000000000000000000" pitchFamily="2" charset="2"/>
              </a:rPr>
              <a:t></a:t>
            </a:r>
            <a:r>
              <a:rPr lang="hu-HU" sz="1150" b="0" dirty="0"/>
              <a:t> a váróteremben ülő emberek a betegtájékoztatásra nyitottabbak, hiszen közvetlenül tapasztalják, hogy az emberi test sérülékeny, mulandó és azt tevőlegesen kell óvni</a:t>
            </a:r>
          </a:p>
          <a:p>
            <a:pPr marL="285750" indent="-285750"/>
            <a:r>
              <a:rPr lang="hu-HU" sz="1150" b="0" dirty="0"/>
              <a:t>az információátadás módja miatt </a:t>
            </a:r>
            <a:r>
              <a:rPr lang="hu-HU" sz="1150" b="0" dirty="0">
                <a:sym typeface="Wingdings" panose="05000000000000000000" pitchFamily="2" charset="2"/>
              </a:rPr>
              <a:t></a:t>
            </a:r>
            <a:r>
              <a:rPr lang="hu-HU" sz="1150" b="0" dirty="0"/>
              <a:t> a kérdőív felméri az aktuális állapotot, a kiértékelés szembesít a tényekkel, ezt követően pedig a betegtájékoztatás mutat egy lehetőséget az életmódváltásra</a:t>
            </a:r>
          </a:p>
          <a:p>
            <a:pPr marL="285750" indent="-285750"/>
            <a:endParaRPr lang="hu-HU" sz="1150" dirty="0"/>
          </a:p>
          <a:p>
            <a:pPr marL="0" indent="0">
              <a:buNone/>
            </a:pPr>
            <a:r>
              <a:rPr lang="hu-HU" sz="1150" dirty="0"/>
              <a:t>Integrációs lehetőség </a:t>
            </a:r>
          </a:p>
          <a:p>
            <a:pPr marL="285750" indent="-285750"/>
            <a:r>
              <a:rPr lang="hu-HU" sz="1150" b="0" dirty="0"/>
              <a:t>mivel ez egy pilot projekt, a kampány szponzori támogatási elemet (mely keretében színvilággal, szlogennel vagy más – engedélyezett módon – megjelenhetne gyógyszergyártó vagy akár a </a:t>
            </a:r>
            <a:r>
              <a:rPr lang="hu-HU" sz="1150" b="0" dirty="0" err="1"/>
              <a:t>stresszhatás</a:t>
            </a:r>
            <a:r>
              <a:rPr lang="hu-HU" sz="1150" b="0" dirty="0"/>
              <a:t> csökkentésére alkalmas bármilyen más készítmény, eszköz forgalmazója) nem tartalmazott. De maga a kommunikációs csatorna az ilyen jellegű is megjelenítésre alkalmas.</a:t>
            </a:r>
          </a:p>
          <a:p>
            <a:endParaRPr lang="hu-HU" sz="1150" dirty="0"/>
          </a:p>
          <a:p>
            <a:pPr marL="0" indent="0">
              <a:buNone/>
            </a:pPr>
            <a:r>
              <a:rPr lang="hu-HU" sz="1150" dirty="0"/>
              <a:t>Kreativitás és újszerűség</a:t>
            </a:r>
          </a:p>
          <a:p>
            <a:pPr marL="285750" indent="-285750"/>
            <a:r>
              <a:rPr lang="hu-HU" sz="1150" b="0" dirty="0"/>
              <a:t>a kommunikációs csatorna önmagában formabontó újdonság. A kereslet és kínálat szerencsés találkozása, hiszen az emberek internetezési kedve és válaszadási hajlandósága találkozik – optimális feltételek mellett. (A korábbi felmérések alapján 3,5 percet töltenének átlagosan válaszok megadásával cserébe a netezés lehetőségéért.)</a:t>
            </a:r>
          </a:p>
          <a:p>
            <a:endParaRPr lang="hu-HU" sz="1100" dirty="0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Hatékonyság, integráció, kreativitás</a:t>
            </a:r>
          </a:p>
        </p:txBody>
      </p:sp>
    </p:spTree>
    <p:extLst>
      <p:ext uri="{BB962C8B-B14F-4D97-AF65-F5344CB8AC3E}">
        <p14:creationId xmlns:p14="http://schemas.microsoft.com/office/powerpoint/2010/main" val="97276478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u-HU" dirty="0"/>
              <a:t>A kampány főbb eredményei:</a:t>
            </a:r>
          </a:p>
          <a:p>
            <a:r>
              <a:rPr lang="hu-HU" b="0" dirty="0"/>
              <a:t>Átlagos napi kitöltések száma: </a:t>
            </a:r>
            <a:r>
              <a:rPr lang="hu-HU" b="0" dirty="0" smtClean="0">
                <a:solidFill>
                  <a:srgbClr val="FF0000"/>
                </a:solidFill>
              </a:rPr>
              <a:t>???? </a:t>
            </a:r>
            <a:r>
              <a:rPr lang="hu-HU" b="0" dirty="0">
                <a:solidFill>
                  <a:srgbClr val="FF0000"/>
                </a:solidFill>
              </a:rPr>
              <a:t>fő</a:t>
            </a:r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Eredmények</a:t>
            </a:r>
          </a:p>
        </p:txBody>
      </p:sp>
    </p:spTree>
    <p:extLst>
      <p:ext uri="{BB962C8B-B14F-4D97-AF65-F5344CB8AC3E}">
        <p14:creationId xmlns:p14="http://schemas.microsoft.com/office/powerpoint/2010/main" val="55607852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>
          <a:xfrm>
            <a:off x="200025" y="1685731"/>
            <a:ext cx="8715375" cy="771330"/>
          </a:xfrm>
        </p:spPr>
        <p:txBody>
          <a:bodyPr/>
          <a:lstStyle/>
          <a:p>
            <a:pPr marL="0" indent="0" algn="ctr">
              <a:buNone/>
            </a:pPr>
            <a:r>
              <a:rPr lang="hu-HU" sz="2800" dirty="0" smtClean="0"/>
              <a:t>KÖSZÖNJÜK FIGYELMÜKET!</a:t>
            </a:r>
            <a:endParaRPr lang="hu-HU" sz="2800" b="0" dirty="0"/>
          </a:p>
        </p:txBody>
      </p:sp>
    </p:spTree>
    <p:extLst>
      <p:ext uri="{BB962C8B-B14F-4D97-AF65-F5344CB8AC3E}">
        <p14:creationId xmlns:p14="http://schemas.microsoft.com/office/powerpoint/2010/main" val="356171913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gressive">
  <a:themeElements>
    <a:clrScheme name="Egyéni 1. séma">
      <a:dk1>
        <a:sysClr val="windowText" lastClr="000000"/>
      </a:dk1>
      <a:lt1>
        <a:sysClr val="window" lastClr="FFFFFF"/>
      </a:lt1>
      <a:dk2>
        <a:srgbClr val="1B4853"/>
      </a:dk2>
      <a:lt2>
        <a:srgbClr val="D4EAF0"/>
      </a:lt2>
      <a:accent1>
        <a:srgbClr val="3891A7"/>
      </a:accent1>
      <a:accent2>
        <a:srgbClr val="FEB80A"/>
      </a:accent2>
      <a:accent3>
        <a:srgbClr val="C32D2E"/>
      </a:accent3>
      <a:accent4>
        <a:srgbClr val="8BB02E"/>
      </a:accent4>
      <a:accent5>
        <a:srgbClr val="8D0F6C"/>
      </a:accent5>
      <a:accent6>
        <a:srgbClr val="A01EB6"/>
      </a:accent6>
      <a:hlink>
        <a:srgbClr val="296C7D"/>
      </a:hlink>
      <a:folHlink>
        <a:srgbClr val="7EC2D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ACNPPT-white200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CNPPT-white2002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CNPPT-white2002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CNPPT-white2002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CNPPT-white2002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CNPPT-white2002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CNPPT-white2002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2495</TotalTime>
  <Pages>8</Pages>
  <Words>523</Words>
  <Application>Microsoft Office PowerPoint</Application>
  <PresentationFormat>Diavetítés a képernyőre (16:9 oldalarány)</PresentationFormat>
  <Paragraphs>68</Paragraphs>
  <Slides>11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11</vt:i4>
      </vt:variant>
    </vt:vector>
  </HeadingPairs>
  <TitlesOfParts>
    <vt:vector size="17" baseType="lpstr">
      <vt:lpstr>Arial</vt:lpstr>
      <vt:lpstr>Calibri</vt:lpstr>
      <vt:lpstr>Open Sans</vt:lpstr>
      <vt:lpstr>Verdana</vt:lpstr>
      <vt:lpstr>Wingdings</vt:lpstr>
      <vt:lpstr>progressive</vt:lpstr>
      <vt:lpstr>Stressz-teszt</vt:lpstr>
      <vt:lpstr>Kampány alapadatok</vt:lpstr>
      <vt:lpstr>Cél, célcsoport</vt:lpstr>
      <vt:lpstr>A MediWifi bemutatása</vt:lpstr>
      <vt:lpstr>A MediWifi rendszer felhasználói</vt:lpstr>
      <vt:lpstr>Kivitelezés</vt:lpstr>
      <vt:lpstr>Kérdőív és kiértékelése</vt:lpstr>
      <vt:lpstr>Edukációs lezáró anyag</vt:lpstr>
      <vt:lpstr>Hatékonyság, integráció, kreativitás</vt:lpstr>
      <vt:lpstr>Eredmények</vt:lpstr>
      <vt:lpstr>PowerPoint bemutató</vt:lpstr>
    </vt:vector>
  </TitlesOfParts>
  <Company>Progressive Studio Kft.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Media megoldások ::progressive::</dc:title>
  <dc:creator>::progressive::</dc:creator>
  <cp:lastModifiedBy>Balázs Nyíri</cp:lastModifiedBy>
  <cp:revision>2576</cp:revision>
  <cp:lastPrinted>2002-12-17T10:14:56Z</cp:lastPrinted>
  <dcterms:created xsi:type="dcterms:W3CDTF">2002-07-09T18:06:01Z</dcterms:created>
  <dcterms:modified xsi:type="dcterms:W3CDTF">2015-09-04T13:22:12Z</dcterms:modified>
</cp:coreProperties>
</file>