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8" r:id="rId2"/>
    <p:sldId id="258" r:id="rId3"/>
    <p:sldId id="274" r:id="rId4"/>
    <p:sldId id="292" r:id="rId5"/>
    <p:sldId id="279" r:id="rId6"/>
    <p:sldId id="293" r:id="rId7"/>
  </p:sldIdLst>
  <p:sldSz cx="9144000" cy="5143500" type="screen16x9"/>
  <p:notesSz cx="6858000" cy="9144000"/>
  <p:custDataLst>
    <p:tags r:id="rId9"/>
  </p:custDataLst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782"/>
    <a:srgbClr val="D579B2"/>
    <a:srgbClr val="FFDAF4"/>
    <a:srgbClr val="FFF3FF"/>
    <a:srgbClr val="6ACEEF"/>
    <a:srgbClr val="0C92C7"/>
    <a:srgbClr val="00579E"/>
    <a:srgbClr val="0036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930" y="6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EA748D-42C5-45CE-AE94-C9D8531F97CF}" type="datetimeFigureOut">
              <a:rPr lang="hu-HU" smtClean="0"/>
              <a:pPr/>
              <a:t>2015.10.14.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C8BB9E-DC25-42AF-852D-22DC65A6BD75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76432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C8BB9E-DC25-42AF-852D-22DC65A6BD75}" type="slidenum">
              <a:rPr lang="hu-HU" smtClean="0"/>
              <a:pPr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250727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C8BB9E-DC25-42AF-852D-22DC65A6BD75}" type="slidenum">
              <a:rPr lang="hu-HU" smtClean="0"/>
              <a:pPr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115735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C8BB9E-DC25-42AF-852D-22DC65A6BD75}" type="slidenum">
              <a:rPr lang="hu-HU" smtClean="0"/>
              <a:pPr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68805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C8BB9E-DC25-42AF-852D-22DC65A6BD75}" type="slidenum">
              <a:rPr lang="hu-HU" smtClean="0"/>
              <a:pPr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85835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D3A60F-947B-4AC4-8D66-5B2A37991362}" type="slidenum">
              <a:rPr lang="en-GB" smtClean="0">
                <a:cs typeface="Arial" charset="0"/>
              </a:rPr>
              <a:pPr/>
              <a:t>5</a:t>
            </a:fld>
            <a:endParaRPr lang="en-GB" smtClean="0">
              <a:cs typeface="Arial" charset="0"/>
            </a:endParaRPr>
          </a:p>
        </p:txBody>
      </p:sp>
      <p:sp>
        <p:nvSpPr>
          <p:cNvPr id="120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9218434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C8BB9E-DC25-42AF-852D-22DC65A6BD75}" type="slidenum">
              <a:rPr lang="hu-HU" smtClean="0"/>
              <a:pPr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08119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3723A-64E3-498C-99F2-3968DF9DE84F}" type="datetimeFigureOut">
              <a:rPr lang="hu-HU" smtClean="0"/>
              <a:pPr/>
              <a:t>2015.10.14.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99946-E93D-4E46-8E76-67FEA29AC8E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3723A-64E3-498C-99F2-3968DF9DE84F}" type="datetimeFigureOut">
              <a:rPr lang="hu-HU" smtClean="0"/>
              <a:pPr/>
              <a:t>2015.10.14.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99946-E93D-4E46-8E76-67FEA29AC8E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3723A-64E3-498C-99F2-3968DF9DE84F}" type="datetimeFigureOut">
              <a:rPr lang="hu-HU" smtClean="0"/>
              <a:pPr/>
              <a:t>2015.10.14.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99946-E93D-4E46-8E76-67FEA29AC8E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3723A-64E3-498C-99F2-3968DF9DE84F}" type="datetimeFigureOut">
              <a:rPr lang="hu-HU" smtClean="0"/>
              <a:pPr/>
              <a:t>2015.10.14.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99946-E93D-4E46-8E76-67FEA29AC8E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3723A-64E3-498C-99F2-3968DF9DE84F}" type="datetimeFigureOut">
              <a:rPr lang="hu-HU" smtClean="0"/>
              <a:pPr/>
              <a:t>2015.10.14.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99946-E93D-4E46-8E76-67FEA29AC8E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3723A-64E3-498C-99F2-3968DF9DE84F}" type="datetimeFigureOut">
              <a:rPr lang="hu-HU" smtClean="0"/>
              <a:pPr/>
              <a:t>2015.10.14.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99946-E93D-4E46-8E76-67FEA29AC8E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3723A-64E3-498C-99F2-3968DF9DE84F}" type="datetimeFigureOut">
              <a:rPr lang="hu-HU" smtClean="0"/>
              <a:pPr/>
              <a:t>2015.10.14.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99946-E93D-4E46-8E76-67FEA29AC8E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3723A-64E3-498C-99F2-3968DF9DE84F}" type="datetimeFigureOut">
              <a:rPr lang="hu-HU" smtClean="0"/>
              <a:pPr/>
              <a:t>2015.10.14.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99946-E93D-4E46-8E76-67FEA29AC8E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3723A-64E3-498C-99F2-3968DF9DE84F}" type="datetimeFigureOut">
              <a:rPr lang="hu-HU" smtClean="0"/>
              <a:pPr/>
              <a:t>2015.10.14.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99946-E93D-4E46-8E76-67FEA29AC8E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3723A-64E3-498C-99F2-3968DF9DE84F}" type="datetimeFigureOut">
              <a:rPr lang="hu-HU" smtClean="0"/>
              <a:pPr/>
              <a:t>2015.10.14.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99946-E93D-4E46-8E76-67FEA29AC8E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3723A-64E3-498C-99F2-3968DF9DE84F}" type="datetimeFigureOut">
              <a:rPr lang="hu-HU" smtClean="0"/>
              <a:pPr/>
              <a:t>2015.10.14.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99946-E93D-4E46-8E76-67FEA29AC8E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97000">
              <a:schemeClr val="bg1">
                <a:lumMod val="95000"/>
                <a:alpha val="37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3723A-64E3-498C-99F2-3968DF9DE84F}" type="datetimeFigureOut">
              <a:rPr lang="hu-HU" smtClean="0"/>
              <a:pPr/>
              <a:t>2015.10.14.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99946-E93D-4E46-8E76-67FEA29AC8E8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s://play.google.com/store/apps/details?id=hu.amarone.anya_leszek" TargetMode="External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1.png"/><Relationship Id="rId5" Type="http://schemas.openxmlformats.org/officeDocument/2006/relationships/hyperlink" Target="https://itunes.apple.com/hu/app/anya-leszek!/id796339138" TargetMode="External"/><Relationship Id="rId10" Type="http://schemas.openxmlformats.org/officeDocument/2006/relationships/hyperlink" Target="http://anyaleszek.webbeteg.hu/" TargetMode="External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7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221600"/>
            <a:ext cx="7772400" cy="2214246"/>
          </a:xfrm>
        </p:spPr>
        <p:txBody>
          <a:bodyPr>
            <a:normAutofit/>
          </a:bodyPr>
          <a:lstStyle/>
          <a:p>
            <a:r>
              <a:rPr lang="hu-HU" sz="3200" dirty="0" smtClean="0">
                <a:solidFill>
                  <a:schemeClr val="bg1"/>
                </a:solidFill>
                <a:latin typeface="Impact" panose="020B0806030902050204" pitchFamily="34" charset="0"/>
              </a:rPr>
              <a:t>KISMAMÁK FIGYELEM – SEGÍTSÉG A ZSEBBEN!</a:t>
            </a:r>
            <a:br>
              <a:rPr lang="hu-HU" sz="32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hu-HU" sz="2200" dirty="0" smtClean="0">
                <a:solidFill>
                  <a:schemeClr val="bg1"/>
                </a:solidFill>
                <a:latin typeface="Impact" panose="020B0806030902050204" pitchFamily="34" charset="0"/>
              </a:rPr>
              <a:t>Anya leszek – </a:t>
            </a:r>
            <a:r>
              <a:rPr lang="hu-HU" sz="2200" dirty="0" err="1" smtClean="0">
                <a:solidFill>
                  <a:schemeClr val="bg1"/>
                </a:solidFill>
                <a:latin typeface="Impact" panose="020B0806030902050204" pitchFamily="34" charset="0"/>
              </a:rPr>
              <a:t>mobilapplikáció</a:t>
            </a:r>
            <a:r>
              <a:rPr lang="hu-HU" sz="2200" dirty="0" smtClean="0">
                <a:solidFill>
                  <a:schemeClr val="bg1"/>
                </a:solidFill>
                <a:latin typeface="Impact" panose="020B0806030902050204" pitchFamily="34" charset="0"/>
              </a:rPr>
              <a:t/>
            </a:r>
            <a:br>
              <a:rPr lang="hu-HU" sz="22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hu-HU" sz="2200" dirty="0" smtClean="0">
                <a:solidFill>
                  <a:schemeClr val="bg1"/>
                </a:solidFill>
                <a:latin typeface="Impact" panose="020B0806030902050204" pitchFamily="34" charset="0"/>
              </a:rPr>
              <a:t>esettanulmány</a:t>
            </a:r>
            <a:endParaRPr lang="hu-HU" sz="22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grpSp>
        <p:nvGrpSpPr>
          <p:cNvPr id="3" name="Csoportba foglalás 5"/>
          <p:cNvGrpSpPr/>
          <p:nvPr/>
        </p:nvGrpSpPr>
        <p:grpSpPr>
          <a:xfrm>
            <a:off x="3419872" y="4371950"/>
            <a:ext cx="2160240" cy="540000"/>
            <a:chOff x="2971241" y="5049410"/>
            <a:chExt cx="3114856" cy="720000"/>
          </a:xfrm>
        </p:grpSpPr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47112" y="5049410"/>
              <a:ext cx="1438985" cy="720000"/>
            </a:xfrm>
            <a:prstGeom prst="rect">
              <a:avLst/>
            </a:prstGeom>
          </p:spPr>
        </p:pic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71241" y="5049410"/>
              <a:ext cx="1642718" cy="72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69732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églalap 7"/>
          <p:cNvSpPr/>
          <p:nvPr/>
        </p:nvSpPr>
        <p:spPr>
          <a:xfrm>
            <a:off x="0" y="1347614"/>
            <a:ext cx="6948264" cy="1800200"/>
          </a:xfrm>
          <a:prstGeom prst="rect">
            <a:avLst/>
          </a:prstGeom>
          <a:gradFill flip="none" rotWithShape="1">
            <a:gsLst>
              <a:gs pos="79000">
                <a:schemeClr val="bg1">
                  <a:alpha val="77000"/>
                </a:schemeClr>
              </a:gs>
              <a:gs pos="81000">
                <a:schemeClr val="bg1">
                  <a:alpha val="24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" name="Lekerekített téglalap 16"/>
          <p:cNvSpPr/>
          <p:nvPr/>
        </p:nvSpPr>
        <p:spPr>
          <a:xfrm>
            <a:off x="467544" y="1419622"/>
            <a:ext cx="6264696" cy="1512168"/>
          </a:xfrm>
          <a:prstGeom prst="roundRect">
            <a:avLst>
              <a:gd name="adj" fmla="val 0"/>
            </a:avLst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t" anchorCtr="0"/>
          <a:lstStyle/>
          <a:p>
            <a:pPr>
              <a:spcAft>
                <a:spcPts val="1200"/>
              </a:spcAft>
            </a:pPr>
            <a:r>
              <a:rPr lang="hu-HU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A várandósság egy nő életének egyik legfontosabb és legszebb időszaka, amely ugyanakkor  tele van félelmekkel is.</a:t>
            </a:r>
            <a:r>
              <a:rPr lang="hu-HU" dirty="0">
                <a:solidFill>
                  <a:schemeClr val="tx1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hu-HU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Egészséges lesz a gyermekem? Mennyire lesz fájdalmas a szülés? Jó anya leszek? </a:t>
            </a:r>
          </a:p>
          <a:p>
            <a:pPr>
              <a:spcAft>
                <a:spcPts val="0"/>
              </a:spcAft>
            </a:pPr>
            <a:r>
              <a:rPr lang="hu-HU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Kérdések százai fogalmazódnak meg percről-percre nap mint nap a kismamák fejében, melyekre gyors és megnyugtató válaszra várnak.</a:t>
            </a:r>
            <a:endParaRPr lang="hu-HU" dirty="0" smtClean="0">
              <a:solidFill>
                <a:srgbClr val="004782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51520" y="141480"/>
            <a:ext cx="8496944" cy="486054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hu-HU" sz="3200" dirty="0" smtClean="0">
                <a:solidFill>
                  <a:srgbClr val="004782"/>
                </a:solidFill>
                <a:latin typeface="+mj-lt"/>
              </a:rPr>
              <a:t>INSIGHT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hu-HU" sz="20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5" name="Téglalap 14"/>
          <p:cNvSpPr/>
          <p:nvPr/>
        </p:nvSpPr>
        <p:spPr>
          <a:xfrm>
            <a:off x="0" y="3147814"/>
            <a:ext cx="6948264" cy="1368152"/>
          </a:xfrm>
          <a:prstGeom prst="rect">
            <a:avLst/>
          </a:prstGeom>
          <a:solidFill>
            <a:srgbClr val="0047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Téglalap 12"/>
          <p:cNvSpPr/>
          <p:nvPr/>
        </p:nvSpPr>
        <p:spPr>
          <a:xfrm>
            <a:off x="437098" y="3172202"/>
            <a:ext cx="763351" cy="14157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8600" b="1" cap="none" spc="0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latin typeface="+mj-lt"/>
              </a:rPr>
              <a:t>?</a:t>
            </a:r>
            <a:endParaRPr lang="hu-HU" sz="8600" b="1" cap="none" spc="0" dirty="0">
              <a:ln w="12700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Téglalap 13"/>
          <p:cNvSpPr/>
          <p:nvPr/>
        </p:nvSpPr>
        <p:spPr>
          <a:xfrm>
            <a:off x="1331640" y="3363838"/>
            <a:ext cx="5400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 smtClean="0">
                <a:solidFill>
                  <a:schemeClr val="bg1"/>
                </a:solidFill>
                <a:latin typeface="+mj-lt"/>
              </a:rPr>
              <a:t>Hogyan adjunk azonnal, a nap 24 órájában is elérhető megnyugtató és orvosilag is hiteles  válaszokat az állandóan aggódó  kismamáknak?</a:t>
            </a:r>
          </a:p>
        </p:txBody>
      </p:sp>
    </p:spTree>
    <p:extLst>
      <p:ext uri="{BB962C8B-B14F-4D97-AF65-F5344CB8AC3E}">
        <p14:creationId xmlns:p14="http://schemas.microsoft.com/office/powerpoint/2010/main" val="231708513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églalap 7"/>
          <p:cNvSpPr/>
          <p:nvPr/>
        </p:nvSpPr>
        <p:spPr>
          <a:xfrm>
            <a:off x="0" y="1347614"/>
            <a:ext cx="9144000" cy="2304256"/>
          </a:xfrm>
          <a:prstGeom prst="rect">
            <a:avLst/>
          </a:prstGeom>
          <a:solidFill>
            <a:srgbClr val="0047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5" name="Kép 4" descr="anya-lesze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55526"/>
            <a:ext cx="5589192" cy="4379591"/>
          </a:xfrm>
          <a:prstGeom prst="rect">
            <a:avLst/>
          </a:prstGeom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51520" y="141480"/>
            <a:ext cx="8640960" cy="486054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hu-HU" sz="3200" dirty="0" smtClean="0">
                <a:solidFill>
                  <a:srgbClr val="004782"/>
                </a:solidFill>
                <a:latin typeface="+mj-lt"/>
              </a:rPr>
              <a:t>MEGOLDÁS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hu-HU" sz="20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5292080" y="1422760"/>
            <a:ext cx="3851920" cy="2157102"/>
          </a:xfrm>
          <a:prstGeom prst="rect">
            <a:avLst/>
          </a:prstGeom>
          <a:solidFill>
            <a:srgbClr val="004782"/>
          </a:solidFill>
        </p:spPr>
        <p:txBody>
          <a:bodyPr wrap="square" lIns="180000" tIns="108000" rIns="180000" bIns="108000">
            <a:spAutoFit/>
          </a:bodyPr>
          <a:lstStyle/>
          <a:p>
            <a:pPr>
              <a:spcAft>
                <a:spcPts val="0"/>
              </a:spcAft>
            </a:pPr>
            <a:r>
              <a:rPr lang="hu-HU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Olyan orvosilag hiteles mobilalkalmazás fejlesztése, </a:t>
            </a:r>
          </a:p>
          <a:p>
            <a:pPr>
              <a:spcAft>
                <a:spcPts val="0"/>
              </a:spcAft>
            </a:pPr>
            <a:r>
              <a:rPr lang="hu-HU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amely azonnal választ ad a </a:t>
            </a:r>
          </a:p>
          <a:p>
            <a:pPr>
              <a:spcAft>
                <a:spcPts val="0"/>
              </a:spcAft>
            </a:pPr>
            <a:r>
              <a:rPr lang="hu-HU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várandós kismamák legfontosabb, terhességgel kapcsolatos  kérdéseire, és egyúttal digitális </a:t>
            </a:r>
            <a:r>
              <a:rPr lang="hu-HU" dirty="0" err="1" smtClean="0">
                <a:solidFill>
                  <a:schemeClr val="bg1"/>
                </a:solidFill>
                <a:latin typeface="+mj-lt"/>
                <a:cs typeface="Arial" pitchFamily="34" charset="0"/>
              </a:rPr>
              <a:t>terhesnaplóként</a:t>
            </a:r>
            <a:r>
              <a:rPr lang="hu-HU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is funkcionál</a:t>
            </a:r>
          </a:p>
        </p:txBody>
      </p:sp>
    </p:spTree>
    <p:extLst>
      <p:ext uri="{BB962C8B-B14F-4D97-AF65-F5344CB8AC3E}">
        <p14:creationId xmlns:p14="http://schemas.microsoft.com/office/powerpoint/2010/main" val="39127744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églalap 1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DAF4">
                  <a:alpha val="65000"/>
                </a:srgbClr>
              </a:gs>
              <a:gs pos="81000">
                <a:srgbClr val="FFF3FF">
                  <a:alpha val="29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51520" y="141480"/>
            <a:ext cx="8640960" cy="486054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hu-HU" sz="3200" dirty="0" smtClean="0">
                <a:solidFill>
                  <a:srgbClr val="004782"/>
                </a:solidFill>
                <a:latin typeface="+mj-lt"/>
              </a:rPr>
              <a:t>FŐBB FUNKCIÓK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hu-HU" sz="20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6" name="Ellipszis 5"/>
          <p:cNvSpPr/>
          <p:nvPr/>
        </p:nvSpPr>
        <p:spPr>
          <a:xfrm>
            <a:off x="-324544" y="411510"/>
            <a:ext cx="4104456" cy="3960440"/>
          </a:xfrm>
          <a:prstGeom prst="ellipse">
            <a:avLst/>
          </a:prstGeom>
          <a:gradFill flip="none" rotWithShape="1">
            <a:gsLst>
              <a:gs pos="41000">
                <a:srgbClr val="0C92C7"/>
              </a:gs>
              <a:gs pos="81000">
                <a:srgbClr val="6ACEEF">
                  <a:alpha val="86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2" name="Kép 11" descr="01-anyaleszek-ios7-nyitokep-720x127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0"/>
            <a:ext cx="4392488" cy="5691209"/>
          </a:xfrm>
          <a:prstGeom prst="rect">
            <a:avLst/>
          </a:prstGeom>
          <a:ln>
            <a:noFill/>
          </a:ln>
          <a:effectLst>
            <a:outerShdw blurRad="622300" dist="38100" dir="16200000" sx="88000" sy="88000" rotWithShape="0">
              <a:schemeClr val="bg1">
                <a:alpha val="40000"/>
              </a:schemeClr>
            </a:outerShdw>
          </a:effectLst>
        </p:spPr>
      </p:pic>
      <p:sp>
        <p:nvSpPr>
          <p:cNvPr id="4" name="Lekerekített téglalap 3"/>
          <p:cNvSpPr/>
          <p:nvPr/>
        </p:nvSpPr>
        <p:spPr>
          <a:xfrm>
            <a:off x="251520" y="843558"/>
            <a:ext cx="3240360" cy="3888432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r>
              <a:rPr lang="hu-HU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EGÉSZSÉGÜGYI KÉRDÉSEK</a:t>
            </a:r>
          </a:p>
          <a:p>
            <a:pPr marL="285750" indent="-285750">
              <a:spcAft>
                <a:spcPts val="300"/>
              </a:spcAft>
              <a:buFont typeface="Wingdings" pitchFamily="2" charset="2"/>
              <a:buChar char="§"/>
            </a:pP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A </a:t>
            </a:r>
            <a:r>
              <a:rPr lang="hu-HU" sz="1400" b="1" dirty="0">
                <a:solidFill>
                  <a:schemeClr val="bg1"/>
                </a:solidFill>
                <a:cs typeface="Arial" pitchFamily="34" charset="0"/>
              </a:rPr>
              <a:t>baba fejlődése </a:t>
            </a: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hétről-hétre</a:t>
            </a:r>
          </a:p>
          <a:p>
            <a:pPr marL="285750" indent="-285750">
              <a:spcAft>
                <a:spcPts val="300"/>
              </a:spcAft>
              <a:buFont typeface="Wingdings" pitchFamily="2" charset="2"/>
              <a:buChar char="§"/>
            </a:pP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A kismama testében végbemenő változások</a:t>
            </a:r>
          </a:p>
          <a:p>
            <a:pPr marL="285750" indent="-285750">
              <a:spcAft>
                <a:spcPts val="300"/>
              </a:spcAft>
              <a:buFont typeface="Wingdings" pitchFamily="2" charset="2"/>
              <a:buChar char="§"/>
            </a:pP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Szükséges orvosi vizsgálatok (emlékeztetők, eredmények naplózása) </a:t>
            </a:r>
          </a:p>
          <a:p>
            <a:pPr marL="285750" indent="-285750">
              <a:spcAft>
                <a:spcPts val="300"/>
              </a:spcAft>
              <a:buFont typeface="Wingdings" pitchFamily="2" charset="2"/>
              <a:buChar char="§"/>
            </a:pPr>
            <a:r>
              <a:rPr lang="hu-HU" sz="1400" b="1" dirty="0" err="1" smtClean="0">
                <a:solidFill>
                  <a:schemeClr val="bg1"/>
                </a:solidFill>
                <a:cs typeface="Arial" pitchFamily="34" charset="0"/>
              </a:rPr>
              <a:t>Terhesnapló</a:t>
            </a: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, a bevitt adatok grafikonon történő megjelenítése </a:t>
            </a:r>
          </a:p>
          <a:p>
            <a:pPr marL="285750" indent="-285750">
              <a:spcAft>
                <a:spcPts val="300"/>
              </a:spcAft>
              <a:buFont typeface="Wingdings" pitchFamily="2" charset="2"/>
              <a:buChar char="§"/>
            </a:pP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Egészségügyi kockázatkor figyelmeztető jelzés</a:t>
            </a:r>
          </a:p>
          <a:p>
            <a:pPr marL="285750" indent="-285750">
              <a:spcAft>
                <a:spcPts val="300"/>
              </a:spcAft>
              <a:buFont typeface="Wingdings" pitchFamily="2" charset="2"/>
              <a:buChar char="§"/>
            </a:pP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Kérdés védőnőtől, illetve </a:t>
            </a:r>
            <a:r>
              <a:rPr lang="hu-HU" sz="1400" b="1" dirty="0" err="1" smtClean="0">
                <a:solidFill>
                  <a:schemeClr val="bg1"/>
                </a:solidFill>
                <a:cs typeface="Arial" pitchFamily="34" charset="0"/>
              </a:rPr>
              <a:t>orvosszakértőtől</a:t>
            </a:r>
            <a:endParaRPr lang="hu-HU" sz="1400" b="1" dirty="0" smtClean="0">
              <a:solidFill>
                <a:schemeClr val="bg1"/>
              </a:solidFill>
              <a:cs typeface="Arial" pitchFamily="34" charset="0"/>
            </a:endParaRP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hu-HU" sz="1400" dirty="0">
              <a:solidFill>
                <a:schemeClr val="tx1"/>
              </a:solidFill>
              <a:cs typeface="Arial" pitchFamily="34" charset="0"/>
            </a:endParaRP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hu-HU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0"/>
              </a:spcAft>
            </a:pPr>
            <a:endParaRPr lang="hu-HU" dirty="0" smtClean="0">
              <a:solidFill>
                <a:schemeClr val="tx1"/>
              </a:solidFill>
              <a:cs typeface="Arial" pitchFamily="34" charset="0"/>
            </a:endParaRPr>
          </a:p>
          <a:p>
            <a:pPr>
              <a:spcAft>
                <a:spcPts val="0"/>
              </a:spcAft>
            </a:pPr>
            <a:r>
              <a:rPr lang="hu-HU" dirty="0" smtClean="0">
                <a:solidFill>
                  <a:schemeClr val="tx1"/>
                </a:solidFill>
                <a:cs typeface="Arial" pitchFamily="34" charset="0"/>
              </a:rPr>
              <a:t> </a:t>
            </a:r>
          </a:p>
        </p:txBody>
      </p:sp>
      <p:sp>
        <p:nvSpPr>
          <p:cNvPr id="14" name="Ellipszis 13"/>
          <p:cNvSpPr/>
          <p:nvPr/>
        </p:nvSpPr>
        <p:spPr>
          <a:xfrm>
            <a:off x="3779912" y="2643758"/>
            <a:ext cx="2376264" cy="2376264"/>
          </a:xfrm>
          <a:prstGeom prst="ellipse">
            <a:avLst/>
          </a:prstGeom>
          <a:gradFill flip="none" rotWithShape="1">
            <a:gsLst>
              <a:gs pos="41000">
                <a:srgbClr val="0C92C7"/>
              </a:gs>
              <a:gs pos="81000">
                <a:srgbClr val="6ACEEF">
                  <a:alpha val="86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5" name="Ellipszis 14"/>
          <p:cNvSpPr/>
          <p:nvPr/>
        </p:nvSpPr>
        <p:spPr>
          <a:xfrm>
            <a:off x="6084472" y="843558"/>
            <a:ext cx="2736000" cy="2736304"/>
          </a:xfrm>
          <a:prstGeom prst="ellipse">
            <a:avLst/>
          </a:prstGeom>
          <a:gradFill flip="none" rotWithShape="1">
            <a:gsLst>
              <a:gs pos="41000">
                <a:srgbClr val="0C92C7"/>
              </a:gs>
              <a:gs pos="81000">
                <a:srgbClr val="6ACEEF">
                  <a:alpha val="86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Lekerekített téglalap 7"/>
          <p:cNvSpPr/>
          <p:nvPr/>
        </p:nvSpPr>
        <p:spPr>
          <a:xfrm>
            <a:off x="6263680" y="1275606"/>
            <a:ext cx="2412776" cy="1944216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r>
              <a:rPr lang="hu-HU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NŐI DOLGOK</a:t>
            </a:r>
          </a:p>
          <a:p>
            <a:pPr marL="285750" indent="-285750">
              <a:spcAft>
                <a:spcPts val="300"/>
              </a:spcAft>
              <a:buFont typeface="Wingdings" pitchFamily="2" charset="2"/>
              <a:buChar char="§"/>
            </a:pP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Várható születés dátuma</a:t>
            </a:r>
          </a:p>
          <a:p>
            <a:pPr marL="285750" indent="-285750">
              <a:spcAft>
                <a:spcPts val="300"/>
              </a:spcAft>
              <a:buFont typeface="Wingdings" pitchFamily="2" charset="2"/>
              <a:buChar char="§"/>
            </a:pP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Névválasztó</a:t>
            </a:r>
          </a:p>
          <a:p>
            <a:pPr marL="285750" indent="-285750">
              <a:spcAft>
                <a:spcPts val="300"/>
              </a:spcAft>
              <a:buFont typeface="Wingdings" pitchFamily="2" charset="2"/>
              <a:buChar char="§"/>
            </a:pP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Csillagjegyek</a:t>
            </a:r>
          </a:p>
          <a:p>
            <a:pPr marL="285750" indent="-285750">
              <a:spcAft>
                <a:spcPts val="300"/>
              </a:spcAft>
              <a:buFont typeface="Wingdings" pitchFamily="2" charset="2"/>
              <a:buChar char="§"/>
            </a:pP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Fotók feltöltése</a:t>
            </a:r>
          </a:p>
          <a:p>
            <a:pPr marL="285750" indent="-285750">
              <a:spcAft>
                <a:spcPts val="300"/>
              </a:spcAft>
              <a:buFont typeface="Wingdings" pitchFamily="2" charset="2"/>
              <a:buChar char="§"/>
            </a:pP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Bevásárló lista </a:t>
            </a: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hu-HU" sz="1400" dirty="0" smtClean="0">
              <a:solidFill>
                <a:schemeClr val="tx1"/>
              </a:solidFill>
              <a:cs typeface="Arial" pitchFamily="34" charset="0"/>
            </a:endParaRP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hu-HU" sz="1400" dirty="0">
              <a:solidFill>
                <a:schemeClr val="tx1"/>
              </a:solidFill>
              <a:cs typeface="Arial" pitchFamily="34" charset="0"/>
            </a:endParaRP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hu-HU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0"/>
              </a:spcAft>
            </a:pPr>
            <a:endParaRPr lang="hu-HU" dirty="0" smtClean="0">
              <a:solidFill>
                <a:schemeClr val="tx1"/>
              </a:solidFill>
              <a:cs typeface="Arial" pitchFamily="34" charset="0"/>
            </a:endParaRPr>
          </a:p>
          <a:p>
            <a:pPr>
              <a:spcAft>
                <a:spcPts val="0"/>
              </a:spcAft>
            </a:pPr>
            <a:r>
              <a:rPr lang="hu-HU" dirty="0" smtClean="0">
                <a:solidFill>
                  <a:schemeClr val="tx1"/>
                </a:solidFill>
                <a:cs typeface="Arial" pitchFamily="34" charset="0"/>
              </a:rPr>
              <a:t> </a:t>
            </a:r>
          </a:p>
        </p:txBody>
      </p:sp>
      <p:sp>
        <p:nvSpPr>
          <p:cNvPr id="9" name="Lekerekített téglalap 8"/>
          <p:cNvSpPr/>
          <p:nvPr/>
        </p:nvSpPr>
        <p:spPr>
          <a:xfrm>
            <a:off x="3851920" y="3168352"/>
            <a:ext cx="2304256" cy="1512168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1200"/>
              </a:spcAft>
            </a:pPr>
            <a:r>
              <a:rPr lang="hu-HU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KÖZÖSSÉG</a:t>
            </a:r>
          </a:p>
          <a:p>
            <a:pPr marL="285750" indent="-285750">
              <a:spcAft>
                <a:spcPts val="1200"/>
              </a:spcAft>
              <a:buFont typeface="Wingdings" pitchFamily="2" charset="2"/>
              <a:buChar char="§"/>
            </a:pP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Megérkeztem üzenet </a:t>
            </a:r>
            <a:r>
              <a:rPr lang="hu-HU" sz="1400" b="1" dirty="0" err="1" smtClean="0">
                <a:solidFill>
                  <a:schemeClr val="bg1"/>
                </a:solidFill>
                <a:cs typeface="Arial" pitchFamily="34" charset="0"/>
              </a:rPr>
              <a:t>Facebook-on</a:t>
            </a: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hu-HU" sz="1400" b="1" dirty="0" err="1" smtClean="0">
                <a:solidFill>
                  <a:schemeClr val="bg1"/>
                </a:solidFill>
                <a:cs typeface="Arial" pitchFamily="34" charset="0"/>
              </a:rPr>
              <a:t>Twitteren</a:t>
            </a: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, </a:t>
            </a:r>
            <a:r>
              <a:rPr lang="hu-HU" sz="1400" b="1" dirty="0" err="1" smtClean="0">
                <a:solidFill>
                  <a:schemeClr val="bg1"/>
                </a:solidFill>
                <a:cs typeface="Arial" pitchFamily="34" charset="0"/>
              </a:rPr>
              <a:t>Google</a:t>
            </a: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+</a:t>
            </a:r>
            <a:r>
              <a:rPr lang="hu-HU" sz="1400" b="1" dirty="0" err="1" smtClean="0">
                <a:solidFill>
                  <a:schemeClr val="bg1"/>
                </a:solidFill>
                <a:cs typeface="Arial" pitchFamily="34" charset="0"/>
              </a:rPr>
              <a:t>-on</a:t>
            </a:r>
            <a:r>
              <a:rPr lang="hu-HU" sz="1400" b="1" dirty="0" smtClean="0">
                <a:solidFill>
                  <a:schemeClr val="bg1"/>
                </a:solidFill>
                <a:cs typeface="Arial" pitchFamily="34" charset="0"/>
              </a:rPr>
              <a:t> keresztül</a:t>
            </a:r>
          </a:p>
          <a:p>
            <a:pPr>
              <a:spcAft>
                <a:spcPts val="1200"/>
              </a:spcAft>
            </a:pPr>
            <a:endParaRPr lang="hu-HU" sz="1400" dirty="0" smtClean="0">
              <a:solidFill>
                <a:schemeClr val="tx1"/>
              </a:solidFill>
              <a:cs typeface="Arial" pitchFamily="34" charset="0"/>
            </a:endParaRP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hu-HU" sz="1400" dirty="0" smtClean="0">
              <a:solidFill>
                <a:schemeClr val="tx1"/>
              </a:solidFill>
              <a:cs typeface="Arial" pitchFamily="34" charset="0"/>
            </a:endParaRP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hu-HU" sz="1400" dirty="0">
              <a:solidFill>
                <a:schemeClr val="tx1"/>
              </a:solidFill>
              <a:cs typeface="Arial" pitchFamily="34" charset="0"/>
            </a:endParaRP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ü"/>
            </a:pPr>
            <a:endParaRPr lang="hu-HU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0"/>
              </a:spcAft>
            </a:pPr>
            <a:endParaRPr lang="hu-HU" dirty="0" smtClean="0">
              <a:solidFill>
                <a:schemeClr val="tx1"/>
              </a:solidFill>
              <a:cs typeface="Arial" pitchFamily="34" charset="0"/>
            </a:endParaRPr>
          </a:p>
          <a:p>
            <a:pPr>
              <a:spcAft>
                <a:spcPts val="0"/>
              </a:spcAft>
            </a:pPr>
            <a:r>
              <a:rPr lang="hu-HU" dirty="0" smtClean="0">
                <a:solidFill>
                  <a:schemeClr val="tx1"/>
                </a:solidFill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5562048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14" grpId="0" animBg="1"/>
      <p:bldP spid="15" grpId="0" animBg="1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/>
        </p:nvSpPr>
        <p:spPr>
          <a:xfrm>
            <a:off x="0" y="2931790"/>
            <a:ext cx="9144000" cy="221171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0"/>
            <a:ext cx="8496944" cy="857250"/>
          </a:xfrm>
        </p:spPr>
        <p:txBody>
          <a:bodyPr>
            <a:normAutofit/>
          </a:bodyPr>
          <a:lstStyle/>
          <a:p>
            <a:pPr algn="r">
              <a:defRPr/>
            </a:pPr>
            <a:r>
              <a:rPr lang="hu-HU" sz="3200" dirty="0" smtClean="0">
                <a:solidFill>
                  <a:srgbClr val="004782"/>
                </a:solidFill>
                <a:cs typeface="Arial" pitchFamily="34" charset="0"/>
              </a:rPr>
              <a:t>EREDMÉNYEK</a:t>
            </a:r>
            <a:endParaRPr lang="en-GB" sz="3200" dirty="0" smtClean="0">
              <a:solidFill>
                <a:srgbClr val="004782"/>
              </a:solidFill>
              <a:cs typeface="Arial" pitchFamily="34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395536" y="3075806"/>
            <a:ext cx="5112568" cy="172819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hu-HU" dirty="0" smtClean="0">
                <a:solidFill>
                  <a:srgbClr val="004782"/>
                </a:solidFill>
                <a:latin typeface="+mj-lt"/>
                <a:cs typeface="Arial" pitchFamily="34" charset="0"/>
              </a:rPr>
              <a:t>Évente átlagosan 90.000 szülés történik Magyarországon, így elmondható, </a:t>
            </a:r>
            <a:r>
              <a:rPr lang="hu-HU" dirty="0">
                <a:solidFill>
                  <a:srgbClr val="004782"/>
                </a:solidFill>
                <a:latin typeface="+mj-lt"/>
                <a:cs typeface="Arial" pitchFamily="34" charset="0"/>
              </a:rPr>
              <a:t>hogy</a:t>
            </a:r>
            <a:r>
              <a:rPr lang="hu-HU" dirty="0" smtClean="0">
                <a:solidFill>
                  <a:srgbClr val="004782"/>
                </a:solidFill>
                <a:latin typeface="+mj-lt"/>
                <a:cs typeface="Arial" pitchFamily="34" charset="0"/>
              </a:rPr>
              <a:t> </a:t>
            </a:r>
            <a:r>
              <a:rPr lang="hu-HU" sz="3200" dirty="0" smtClean="0">
                <a:solidFill>
                  <a:srgbClr val="D579B2"/>
                </a:solidFill>
                <a:latin typeface="+mj-lt"/>
                <a:cs typeface="Arial" pitchFamily="34" charset="0"/>
              </a:rPr>
              <a:t>minden 5. kismama letöltötte</a:t>
            </a:r>
            <a:r>
              <a:rPr lang="hu-HU" dirty="0" smtClean="0">
                <a:solidFill>
                  <a:srgbClr val="D579B2"/>
                </a:solidFill>
                <a:latin typeface="+mj-lt"/>
                <a:cs typeface="Arial" pitchFamily="34" charset="0"/>
              </a:rPr>
              <a:t> </a:t>
            </a:r>
            <a:r>
              <a:rPr lang="hu-HU" dirty="0" smtClean="0">
                <a:solidFill>
                  <a:srgbClr val="004782"/>
                </a:solidFill>
                <a:latin typeface="+mj-lt"/>
                <a:cs typeface="Arial" pitchFamily="34" charset="0"/>
              </a:rPr>
              <a:t>az alkalmazást</a:t>
            </a:r>
            <a:endParaRPr lang="hu-HU" dirty="0">
              <a:solidFill>
                <a:srgbClr val="004782"/>
              </a:solidFill>
              <a:latin typeface="+mj-lt"/>
              <a:cs typeface="Arial" pitchFamily="34" charset="0"/>
            </a:endParaRPr>
          </a:p>
          <a:p>
            <a:pPr algn="ctr"/>
            <a:endParaRPr lang="hu-HU" sz="2600" dirty="0" smtClean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14" name="Szövegdoboz 13"/>
          <p:cNvSpPr txBox="1"/>
          <p:nvPr/>
        </p:nvSpPr>
        <p:spPr>
          <a:xfrm>
            <a:off x="6012160" y="3075806"/>
            <a:ext cx="3312368" cy="1224136"/>
          </a:xfrm>
          <a:prstGeom prst="rect">
            <a:avLst/>
          </a:prstGeom>
          <a:solidFill>
            <a:srgbClr val="004782"/>
          </a:solidFill>
        </p:spPr>
        <p:txBody>
          <a:bodyPr wrap="square" rtlCol="0">
            <a:noAutofit/>
          </a:bodyPr>
          <a:lstStyle/>
          <a:p>
            <a:r>
              <a:rPr lang="hu-HU" sz="2600" dirty="0" smtClean="0">
                <a:solidFill>
                  <a:schemeClr val="bg1"/>
                </a:solidFill>
                <a:latin typeface="Impact" pitchFamily="34" charset="0"/>
              </a:rPr>
              <a:t>Letöltés </a:t>
            </a:r>
          </a:p>
          <a:p>
            <a:r>
              <a:rPr lang="hu-HU" sz="4800" dirty="0" smtClean="0">
                <a:solidFill>
                  <a:schemeClr val="bg1"/>
                </a:solidFill>
                <a:latin typeface="Impact" pitchFamily="34" charset="0"/>
              </a:rPr>
              <a:t>27 000 </a:t>
            </a:r>
            <a:r>
              <a:rPr lang="hu-HU" sz="2600" dirty="0" smtClean="0">
                <a:solidFill>
                  <a:schemeClr val="bg1"/>
                </a:solidFill>
                <a:latin typeface="Impact" pitchFamily="34" charset="0"/>
              </a:rPr>
              <a:t> </a:t>
            </a:r>
          </a:p>
        </p:txBody>
      </p:sp>
      <p:pic>
        <p:nvPicPr>
          <p:cNvPr id="16" name="Picture 3" descr="http://inospy.com/wp-content/uploads/2014/09/android-logo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2283718"/>
            <a:ext cx="672075" cy="504056"/>
          </a:xfrm>
          <a:prstGeom prst="rect">
            <a:avLst/>
          </a:prstGeom>
          <a:noFill/>
        </p:spPr>
      </p:pic>
      <p:pic>
        <p:nvPicPr>
          <p:cNvPr id="17" name="Picture 5" descr="http://www.apple.com/ios/images/og.jpg?201509231836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 l="32339" t="29551" r="33011" b="30760"/>
          <a:stretch>
            <a:fillRect/>
          </a:stretch>
        </p:blipFill>
        <p:spPr bwMode="auto">
          <a:xfrm>
            <a:off x="8244408" y="2283718"/>
            <a:ext cx="378328" cy="433357"/>
          </a:xfrm>
          <a:prstGeom prst="rect">
            <a:avLst/>
          </a:prstGeom>
          <a:noFill/>
        </p:spPr>
      </p:pic>
      <p:pic>
        <p:nvPicPr>
          <p:cNvPr id="18" name="Picture 2" descr="http://www.clker.com/cliparts/4/O/o/4/L/h/cursor-edit-md.pn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8604448" y="2499742"/>
            <a:ext cx="312155" cy="332013"/>
          </a:xfrm>
          <a:prstGeom prst="rect">
            <a:avLst/>
          </a:prstGeom>
          <a:noFill/>
        </p:spPr>
      </p:pic>
      <p:pic>
        <p:nvPicPr>
          <p:cNvPr id="23" name="Kép 22" descr="anya-leszek-ios7-ikon-1024x1024-03-elonezet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EFEFF"/>
              </a:clrFrom>
              <a:clrTo>
                <a:srgbClr val="FE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75656" y="437233"/>
            <a:ext cx="3672408" cy="2399272"/>
          </a:xfrm>
          <a:prstGeom prst="rect">
            <a:avLst/>
          </a:prstGeom>
        </p:spPr>
      </p:pic>
      <p:sp>
        <p:nvSpPr>
          <p:cNvPr id="24" name="Háromszög 23"/>
          <p:cNvSpPr/>
          <p:nvPr/>
        </p:nvSpPr>
        <p:spPr>
          <a:xfrm rot="6046925">
            <a:off x="853238" y="465028"/>
            <a:ext cx="2472405" cy="1988714"/>
          </a:xfrm>
          <a:prstGeom prst="triangle">
            <a:avLst>
              <a:gd name="adj" fmla="val 54058"/>
            </a:avLst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22" name="Kép 21" descr="anya-leszek-ios7-ikon-1024x1024-03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1520" y="221209"/>
            <a:ext cx="1872208" cy="1872208"/>
          </a:xfrm>
          <a:prstGeom prst="rect">
            <a:avLst/>
          </a:prstGeom>
          <a:scene3d>
            <a:camera prst="perspectiveHeroicExtremeLeftFacing" fov="6900000"/>
            <a:lightRig rig="threePt" dir="t"/>
          </a:scene3d>
          <a:sp3d/>
        </p:spPr>
      </p:pic>
      <p:pic>
        <p:nvPicPr>
          <p:cNvPr id="25" name="Kép 24" descr="webbeteg_logo.png">
            <a:hlinkClick r:id="rId10"/>
          </p:cNvPr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974160" y="2304000"/>
            <a:ext cx="478160" cy="44958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7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1131590"/>
            <a:ext cx="9144000" cy="857250"/>
          </a:xfrm>
        </p:spPr>
        <p:txBody>
          <a:bodyPr>
            <a:normAutofit/>
          </a:bodyPr>
          <a:lstStyle/>
          <a:p>
            <a:r>
              <a:rPr lang="hu-HU" sz="3200" dirty="0" smtClean="0">
                <a:solidFill>
                  <a:schemeClr val="bg1"/>
                </a:solidFill>
                <a:latin typeface="Impact" pitchFamily="34" charset="0"/>
              </a:rPr>
              <a:t>Többet szeretne megtudni rólunk?</a:t>
            </a:r>
            <a:endParaRPr lang="hu-HU" sz="3200" dirty="0">
              <a:solidFill>
                <a:schemeClr val="bg1"/>
              </a:solidFill>
              <a:latin typeface="Impact" pitchFamily="34" charset="0"/>
            </a:endParaRPr>
          </a:p>
        </p:txBody>
      </p:sp>
      <p:grpSp>
        <p:nvGrpSpPr>
          <p:cNvPr id="3" name="Csoportba foglalás 2"/>
          <p:cNvGrpSpPr/>
          <p:nvPr/>
        </p:nvGrpSpPr>
        <p:grpSpPr>
          <a:xfrm>
            <a:off x="3275856" y="4371950"/>
            <a:ext cx="2349516" cy="540000"/>
            <a:chOff x="2971241" y="5049410"/>
            <a:chExt cx="3114856" cy="720000"/>
          </a:xfrm>
        </p:grpSpPr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47112" y="5049410"/>
              <a:ext cx="1438985" cy="720000"/>
            </a:xfrm>
            <a:prstGeom prst="rect">
              <a:avLst/>
            </a:prstGeom>
          </p:spPr>
        </p:pic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71241" y="5049410"/>
              <a:ext cx="1642718" cy="720000"/>
            </a:xfrm>
            <a:prstGeom prst="rect">
              <a:avLst/>
            </a:prstGeom>
          </p:spPr>
        </p:pic>
      </p:grpSp>
      <p:sp>
        <p:nvSpPr>
          <p:cNvPr id="7" name="Szövegdoboz 6"/>
          <p:cNvSpPr txBox="1"/>
          <p:nvPr/>
        </p:nvSpPr>
        <p:spPr>
          <a:xfrm>
            <a:off x="1215759" y="2082210"/>
            <a:ext cx="2996201" cy="1569660"/>
          </a:xfrm>
          <a:prstGeom prst="rect">
            <a:avLst/>
          </a:prstGeom>
          <a:noFill/>
        </p:spPr>
        <p:txBody>
          <a:bodyPr wrap="none" lIns="540000">
            <a:spAutoFit/>
          </a:bodyPr>
          <a:lstStyle/>
          <a:p>
            <a:pPr>
              <a:defRPr/>
            </a:pPr>
            <a:r>
              <a:rPr lang="hu-HU" sz="16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Komjáthy Krisztina</a:t>
            </a:r>
            <a:br>
              <a:rPr lang="hu-HU" sz="1600" b="1" dirty="0" smtClean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hu-HU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Ügyvezető igazgató</a:t>
            </a:r>
            <a:r>
              <a:rPr lang="hu-HU" sz="1600" dirty="0">
                <a:solidFill>
                  <a:schemeClr val="bg1"/>
                </a:solidFill>
                <a:cs typeface="Arial" panose="020B0604020202020204" pitchFamily="34" charset="0"/>
              </a:rPr>
              <a:t/>
            </a:r>
            <a:br>
              <a:rPr lang="hu-HU" sz="1600" dirty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hu-HU" sz="1600" dirty="0">
                <a:solidFill>
                  <a:schemeClr val="bg1"/>
                </a:solidFill>
                <a:cs typeface="Arial" panose="020B0604020202020204" pitchFamily="34" charset="0"/>
              </a:rPr>
              <a:t>H2Online Kft.</a:t>
            </a:r>
          </a:p>
          <a:p>
            <a:pPr>
              <a:defRPr/>
            </a:pPr>
            <a:endParaRPr lang="hu-HU" sz="1600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>
              <a:defRPr/>
            </a:pPr>
            <a:r>
              <a:rPr lang="hu-HU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+36 30 963 61 16</a:t>
            </a:r>
            <a:r>
              <a:rPr lang="hu-HU" sz="1600" dirty="0">
                <a:solidFill>
                  <a:schemeClr val="bg1"/>
                </a:solidFill>
                <a:cs typeface="Arial" panose="020B0604020202020204" pitchFamily="34" charset="0"/>
              </a:rPr>
              <a:t/>
            </a:r>
            <a:br>
              <a:rPr lang="hu-HU" sz="1600" dirty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hu-HU" sz="1600" dirty="0" err="1" smtClean="0">
                <a:solidFill>
                  <a:schemeClr val="bg1"/>
                </a:solidFill>
                <a:cs typeface="Arial" panose="020B0604020202020204" pitchFamily="34" charset="0"/>
              </a:rPr>
              <a:t>komjathy.krisztina</a:t>
            </a:r>
            <a:r>
              <a:rPr lang="hu-HU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@h2online.hu</a:t>
            </a:r>
            <a:endParaRPr lang="hu-HU" sz="16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4339288" y="2067694"/>
            <a:ext cx="2586858" cy="1569660"/>
          </a:xfrm>
          <a:prstGeom prst="rect">
            <a:avLst/>
          </a:prstGeom>
          <a:noFill/>
        </p:spPr>
        <p:txBody>
          <a:bodyPr wrap="none" rIns="540000">
            <a:spAutoFit/>
          </a:bodyPr>
          <a:lstStyle/>
          <a:p>
            <a:pPr>
              <a:defRPr/>
            </a:pPr>
            <a:r>
              <a:rPr lang="hu-HU" sz="16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Dóczi Petra</a:t>
            </a:r>
            <a:r>
              <a:rPr lang="hu-HU" sz="1600" b="1" dirty="0">
                <a:solidFill>
                  <a:schemeClr val="bg1"/>
                </a:solidFill>
                <a:cs typeface="Arial" panose="020B0604020202020204" pitchFamily="34" charset="0"/>
              </a:rPr>
              <a:t/>
            </a:r>
            <a:br>
              <a:rPr lang="hu-HU" sz="1600" b="1" dirty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hu-HU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Account </a:t>
            </a:r>
            <a:r>
              <a:rPr lang="hu-HU" sz="1600" dirty="0" err="1">
                <a:solidFill>
                  <a:schemeClr val="bg1"/>
                </a:solidFill>
                <a:cs typeface="Arial" panose="020B0604020202020204" pitchFamily="34" charset="0"/>
              </a:rPr>
              <a:t>manager</a:t>
            </a:r>
            <a:r>
              <a:rPr lang="hu-HU" sz="1600" dirty="0">
                <a:solidFill>
                  <a:schemeClr val="bg1"/>
                </a:solidFill>
                <a:cs typeface="Arial" panose="020B0604020202020204" pitchFamily="34" charset="0"/>
              </a:rPr>
              <a:t/>
            </a:r>
            <a:br>
              <a:rPr lang="hu-HU" sz="1600" dirty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hu-HU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H2Online Kft.</a:t>
            </a:r>
            <a:endParaRPr lang="hu-HU" sz="1600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>
              <a:defRPr/>
            </a:pPr>
            <a:endParaRPr lang="hu-HU" sz="1600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>
              <a:defRPr/>
            </a:pPr>
            <a:r>
              <a:rPr lang="hu-HU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+36 30 643 44 86</a:t>
            </a:r>
            <a:r>
              <a:rPr lang="hu-HU" sz="1600" dirty="0">
                <a:solidFill>
                  <a:schemeClr val="bg1"/>
                </a:solidFill>
                <a:cs typeface="Arial" panose="020B0604020202020204" pitchFamily="34" charset="0"/>
              </a:rPr>
              <a:t/>
            </a:r>
            <a:br>
              <a:rPr lang="hu-HU" sz="1600" dirty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hu-HU" sz="1600" dirty="0" err="1" smtClean="0">
                <a:solidFill>
                  <a:schemeClr val="bg1"/>
                </a:solidFill>
                <a:cs typeface="Arial" panose="020B0604020202020204" pitchFamily="34" charset="0"/>
              </a:rPr>
              <a:t>doczi.petra</a:t>
            </a:r>
            <a:r>
              <a:rPr lang="hu-HU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@h2online.hu</a:t>
            </a:r>
            <a:endParaRPr lang="hu-HU" sz="16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KISMAMÁK FIGYELEM! mobilalkalmazás esettanulmány"/>
</p:tagLst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éni 3. séma">
      <a:majorFont>
        <a:latin typeface="Impact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718</TotalTime>
  <Words>208</Words>
  <Application>Microsoft Office PowerPoint</Application>
  <PresentationFormat>Diavetítés a képernyőre (16:9 oldalarány)</PresentationFormat>
  <Paragraphs>58</Paragraphs>
  <Slides>6</Slides>
  <Notes>6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6</vt:i4>
      </vt:variant>
      <vt:variant>
        <vt:lpstr>Téma</vt:lpstr>
      </vt:variant>
      <vt:variant>
        <vt:i4>1</vt:i4>
      </vt:variant>
      <vt:variant>
        <vt:lpstr>Diacímek</vt:lpstr>
      </vt:variant>
      <vt:variant>
        <vt:i4>6</vt:i4>
      </vt:variant>
    </vt:vector>
  </HeadingPairs>
  <TitlesOfParts>
    <vt:vector size="13" baseType="lpstr">
      <vt:lpstr>Arial</vt:lpstr>
      <vt:lpstr>Arial Black</vt:lpstr>
      <vt:lpstr>Arial Narrow</vt:lpstr>
      <vt:lpstr>Calibri</vt:lpstr>
      <vt:lpstr>Impact</vt:lpstr>
      <vt:lpstr>Wingdings</vt:lpstr>
      <vt:lpstr>Office-téma</vt:lpstr>
      <vt:lpstr>KISMAMÁK FIGYELEM – SEGÍTSÉG A ZSEBBEN! Anya leszek – mobilapplikáció esettanulmány</vt:lpstr>
      <vt:lpstr>PowerPoint bemutató</vt:lpstr>
      <vt:lpstr>PowerPoint bemutató</vt:lpstr>
      <vt:lpstr>PowerPoint bemutató</vt:lpstr>
      <vt:lpstr>EREDMÉNYEK</vt:lpstr>
      <vt:lpstr>Többet szeretne megtudni rólunk?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KISMAMÁK FIGYELEM! mobilalkalmazás esettanulmány</dc:title>
  <dc:creator>bartalosb</dc:creator>
  <cp:lastModifiedBy>sarabiro</cp:lastModifiedBy>
  <cp:revision>62</cp:revision>
  <dcterms:created xsi:type="dcterms:W3CDTF">2015-10-06T13:42:50Z</dcterms:created>
  <dcterms:modified xsi:type="dcterms:W3CDTF">2015-10-14T08:53:26Z</dcterms:modified>
</cp:coreProperties>
</file>